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0A57-8154-4CCF-861C-28E42626670B}" type="datetimeFigureOut">
              <a:rPr lang="es-PE" smtClean="0"/>
              <a:t>16/08/2023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69F78-8816-4912-A4D9-9914702A17A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15520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0A57-8154-4CCF-861C-28E42626670B}" type="datetimeFigureOut">
              <a:rPr lang="es-PE" smtClean="0"/>
              <a:t>16/08/2023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69F78-8816-4912-A4D9-9914702A17A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40729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0A57-8154-4CCF-861C-28E42626670B}" type="datetimeFigureOut">
              <a:rPr lang="es-PE" smtClean="0"/>
              <a:t>16/08/2023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69F78-8816-4912-A4D9-9914702A17A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4220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0A57-8154-4CCF-861C-28E42626670B}" type="datetimeFigureOut">
              <a:rPr lang="es-PE" smtClean="0"/>
              <a:t>16/08/2023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69F78-8816-4912-A4D9-9914702A17A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25233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0A57-8154-4CCF-861C-28E42626670B}" type="datetimeFigureOut">
              <a:rPr lang="es-PE" smtClean="0"/>
              <a:t>16/08/2023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69F78-8816-4912-A4D9-9914702A17A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27373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0A57-8154-4CCF-861C-28E42626670B}" type="datetimeFigureOut">
              <a:rPr lang="es-PE" smtClean="0"/>
              <a:t>16/08/2023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69F78-8816-4912-A4D9-9914702A17A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59658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0A57-8154-4CCF-861C-28E42626670B}" type="datetimeFigureOut">
              <a:rPr lang="es-PE" smtClean="0"/>
              <a:t>16/08/2023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69F78-8816-4912-A4D9-9914702A17A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36741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0A57-8154-4CCF-861C-28E42626670B}" type="datetimeFigureOut">
              <a:rPr lang="es-PE" smtClean="0"/>
              <a:t>16/08/2023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69F78-8816-4912-A4D9-9914702A17A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80604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0A57-8154-4CCF-861C-28E42626670B}" type="datetimeFigureOut">
              <a:rPr lang="es-PE" smtClean="0"/>
              <a:t>16/08/2023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69F78-8816-4912-A4D9-9914702A17A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32479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0A57-8154-4CCF-861C-28E42626670B}" type="datetimeFigureOut">
              <a:rPr lang="es-PE" smtClean="0"/>
              <a:t>16/08/2023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69F78-8816-4912-A4D9-9914702A17A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89173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0A57-8154-4CCF-861C-28E42626670B}" type="datetimeFigureOut">
              <a:rPr lang="es-PE" smtClean="0"/>
              <a:t>16/08/2023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69F78-8816-4912-A4D9-9914702A17A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63055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F0A57-8154-4CCF-861C-28E42626670B}" type="datetimeFigureOut">
              <a:rPr lang="es-PE" smtClean="0"/>
              <a:t>16/08/2023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69F78-8816-4912-A4D9-9914702A17A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138518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97B33C-5057-D90B-6CB0-CF36EBFCFA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MATEMATICA FINANCIERA</a:t>
            </a:r>
            <a:endParaRPr lang="es-PE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6EB9DFA-7252-02EF-9292-4C3769FF84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err="1"/>
              <a:t>Mba</a:t>
            </a:r>
            <a:r>
              <a:rPr lang="es-ES" dirty="0"/>
              <a:t> Helmut Monzón Rosas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198519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EA9030-3F1A-03D5-E3CD-777998CF5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1" y="2947858"/>
            <a:ext cx="4794379" cy="1838746"/>
          </a:xfrm>
        </p:spPr>
        <p:txBody>
          <a:bodyPr>
            <a:noAutofit/>
          </a:bodyPr>
          <a:lstStyle/>
          <a:p>
            <a:r>
              <a:rPr lang="es-ES" sz="2000" b="1" i="0" dirty="0">
                <a:solidFill>
                  <a:srgbClr val="FF0000"/>
                </a:solidFill>
                <a:effectLst/>
                <a:latin typeface="Google Sans"/>
              </a:rPr>
              <a:t>Albert Einstein describió el interés compuesto de la siguiente manera: "El interés compuesto es la octava maravilla del mundo. El que lo entiende gana dinero, el que no lo pierde."</a:t>
            </a:r>
            <a:endParaRPr lang="es-PE" sz="2000" b="1" dirty="0">
              <a:solidFill>
                <a:srgbClr val="FF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82BA727-4752-8D7B-0F88-E1D4D66E1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712" y="1772817"/>
            <a:ext cx="5352726" cy="50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888972A-3105-44F3-DFDB-549C7D9EB0BB}"/>
              </a:ext>
            </a:extLst>
          </p:cNvPr>
          <p:cNvSpPr txBox="1"/>
          <p:nvPr/>
        </p:nvSpPr>
        <p:spPr>
          <a:xfrm>
            <a:off x="1017037" y="699796"/>
            <a:ext cx="5682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70C0"/>
                </a:solidFill>
              </a:rPr>
              <a:t>INTERES COMPUESTO</a:t>
            </a:r>
            <a:endParaRPr lang="es-PE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528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41E1E58-C522-A13C-4C60-09EAA2B6DD6B}"/>
              </a:ext>
            </a:extLst>
          </p:cNvPr>
          <p:cNvSpPr txBox="1"/>
          <p:nvPr/>
        </p:nvSpPr>
        <p:spPr>
          <a:xfrm>
            <a:off x="2780522" y="905069"/>
            <a:ext cx="7585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MATEMATICA FINANCIERA   SU IMPORTANCIA</a:t>
            </a:r>
            <a:endParaRPr lang="es-PE" sz="2800" b="1" dirty="0"/>
          </a:p>
        </p:txBody>
      </p:sp>
      <p:pic>
        <p:nvPicPr>
          <p:cNvPr id="2050" name="Picture 2" descr="Matemática financiera: ¿qué estudia la matemática financiera? - Aprendiendo  Administración">
            <a:extLst>
              <a:ext uri="{FF2B5EF4-FFF2-40B4-BE49-F238E27FC236}">
                <a16:creationId xmlns:a16="http://schemas.microsoft.com/office/drawing/2014/main" id="{7A7091BC-ECD9-3EC6-E5CC-D66F92EDD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208" y="1464906"/>
            <a:ext cx="8796176" cy="4996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910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6A90BC-3F3C-B9A2-CE29-A06A1E566C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2698" y="5328498"/>
            <a:ext cx="4786604" cy="1390980"/>
          </a:xfrm>
        </p:spPr>
        <p:txBody>
          <a:bodyPr/>
          <a:lstStyle/>
          <a:p>
            <a:r>
              <a:rPr lang="es-ES" dirty="0"/>
              <a:t>INTERES</a:t>
            </a:r>
            <a:endParaRPr lang="es-PE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7952B13-F22D-8D81-25BD-E50B6A9D6D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88693" y="5417709"/>
            <a:ext cx="1928327" cy="1212558"/>
          </a:xfrm>
        </p:spPr>
        <p:txBody>
          <a:bodyPr>
            <a:normAutofit/>
          </a:bodyPr>
          <a:lstStyle/>
          <a:p>
            <a:r>
              <a:rPr lang="es-ES" sz="6000" dirty="0"/>
              <a:t>%</a:t>
            </a:r>
            <a:endParaRPr lang="es-PE" sz="6000" dirty="0"/>
          </a:p>
        </p:txBody>
      </p:sp>
      <p:pic>
        <p:nvPicPr>
          <p:cNvPr id="3074" name="Picture 2" descr="Tasa de interés: Todo lo que tienes que saber – TKambio">
            <a:extLst>
              <a:ext uri="{FF2B5EF4-FFF2-40B4-BE49-F238E27FC236}">
                <a16:creationId xmlns:a16="http://schemas.microsoft.com/office/drawing/2014/main" id="{DB9DCCEF-0333-E933-6FFA-D8F2FDD31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212" y="766035"/>
            <a:ext cx="6372808" cy="456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511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96278F-3347-98B3-189A-0991C01272D9}"/>
              </a:ext>
            </a:extLst>
          </p:cNvPr>
          <p:cNvSpPr txBox="1"/>
          <p:nvPr/>
        </p:nvSpPr>
        <p:spPr>
          <a:xfrm>
            <a:off x="2556588" y="746449"/>
            <a:ext cx="2463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0070C0"/>
                </a:solidFill>
              </a:rPr>
              <a:t>EL RIESGO</a:t>
            </a:r>
            <a:endParaRPr lang="es-PE" sz="4000" b="1" dirty="0">
              <a:solidFill>
                <a:srgbClr val="0070C0"/>
              </a:solidFill>
            </a:endParaRPr>
          </a:p>
        </p:txBody>
      </p:sp>
      <p:pic>
        <p:nvPicPr>
          <p:cNvPr id="6146" name="Picture 2" descr="Qué es el Valor en Riesgo –VaR? | BBVA">
            <a:extLst>
              <a:ext uri="{FF2B5EF4-FFF2-40B4-BE49-F238E27FC236}">
                <a16:creationId xmlns:a16="http://schemas.microsoft.com/office/drawing/2014/main" id="{32ADB364-D65E-7F11-B8AC-F0C36D544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396" y="1856791"/>
            <a:ext cx="6718041" cy="391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D4C2282-63CD-10BD-0F07-46B934712FDD}"/>
              </a:ext>
            </a:extLst>
          </p:cNvPr>
          <p:cNvSpPr txBox="1"/>
          <p:nvPr/>
        </p:nvSpPr>
        <p:spPr>
          <a:xfrm>
            <a:off x="9666514" y="2052735"/>
            <a:ext cx="1119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0B050"/>
                </a:solidFill>
              </a:rPr>
              <a:t>GANAR  ?</a:t>
            </a:r>
          </a:p>
          <a:p>
            <a:r>
              <a:rPr lang="es-ES" dirty="0">
                <a:solidFill>
                  <a:srgbClr val="00B050"/>
                </a:solidFill>
              </a:rPr>
              <a:t>PERDER?</a:t>
            </a:r>
            <a:endParaRPr lang="es-PE" dirty="0">
              <a:solidFill>
                <a:srgbClr val="00B050"/>
              </a:solidFill>
            </a:endParaRPr>
          </a:p>
        </p:txBody>
      </p:sp>
      <p:pic>
        <p:nvPicPr>
          <p:cNvPr id="6148" name="Picture 4" descr="Pensamiento Administrativo: Fundamentos de la negociación: Fases, tipos y  principios 'ganar-ganar'.">
            <a:extLst>
              <a:ext uri="{FF2B5EF4-FFF2-40B4-BE49-F238E27FC236}">
                <a16:creationId xmlns:a16="http://schemas.microsoft.com/office/drawing/2014/main" id="{76E4C18A-88A4-F288-894D-924422BC1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7844" y="3025637"/>
            <a:ext cx="2732703" cy="206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9872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7ECC80-BCB2-B53D-7412-239D6022F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RENTABILIDAD</a:t>
            </a:r>
            <a:endParaRPr lang="es-PE" dirty="0"/>
          </a:p>
        </p:txBody>
      </p:sp>
      <p:pic>
        <p:nvPicPr>
          <p:cNvPr id="4098" name="Picture 2" descr="Rentabilidad - Qué es, definición y significado | 2023 | Economipedia">
            <a:extLst>
              <a:ext uri="{FF2B5EF4-FFF2-40B4-BE49-F238E27FC236}">
                <a16:creationId xmlns:a16="http://schemas.microsoft.com/office/drawing/2014/main" id="{7FA5FC8E-8BB0-A434-4D84-AF6548CC1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624" y="1723345"/>
            <a:ext cx="6382139" cy="3730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2C48CEC-F7A2-8763-0CA0-B1410E6F038D}"/>
              </a:ext>
            </a:extLst>
          </p:cNvPr>
          <p:cNvSpPr txBox="1"/>
          <p:nvPr/>
        </p:nvSpPr>
        <p:spPr>
          <a:xfrm>
            <a:off x="522514" y="2957804"/>
            <a:ext cx="3051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070C0"/>
                </a:solidFill>
              </a:rPr>
              <a:t>CUANTO PONGO?</a:t>
            </a:r>
            <a:endParaRPr lang="es-PE" sz="2800" b="1" dirty="0">
              <a:solidFill>
                <a:srgbClr val="0070C0"/>
              </a:solidFill>
            </a:endParaRPr>
          </a:p>
        </p:txBody>
      </p:sp>
      <p:sp>
        <p:nvSpPr>
          <p:cNvPr id="6" name="AutoShape 6" descr="Duda imágenes de stock de arte vectorial | Depositphotos">
            <a:extLst>
              <a:ext uri="{FF2B5EF4-FFF2-40B4-BE49-F238E27FC236}">
                <a16:creationId xmlns:a16="http://schemas.microsoft.com/office/drawing/2014/main" id="{DA554BDE-ED66-D74F-A127-765F51A7A2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4106" name="Picture 10" descr="Duda Vectores, Iconos, Gráficos y Fondos para Descargar Gratis">
            <a:extLst>
              <a:ext uri="{FF2B5EF4-FFF2-40B4-BE49-F238E27FC236}">
                <a16:creationId xmlns:a16="http://schemas.microsoft.com/office/drawing/2014/main" id="{98A27578-612A-5B31-6586-DCF0D6371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044" y="1198206"/>
            <a:ext cx="19145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CCED9D8-B02B-EFD8-4D8E-6188565A7958}"/>
              </a:ext>
            </a:extLst>
          </p:cNvPr>
          <p:cNvSpPr txBox="1"/>
          <p:nvPr/>
        </p:nvSpPr>
        <p:spPr>
          <a:xfrm>
            <a:off x="3573624" y="5454131"/>
            <a:ext cx="18474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070C0"/>
                </a:solidFill>
              </a:rPr>
              <a:t>CUANTO RETORNA?</a:t>
            </a:r>
            <a:endParaRPr lang="es-PE" sz="2800" b="1" dirty="0">
              <a:solidFill>
                <a:srgbClr val="0070C0"/>
              </a:solidFill>
            </a:endParaRPr>
          </a:p>
        </p:txBody>
      </p:sp>
      <p:pic>
        <p:nvPicPr>
          <p:cNvPr id="4108" name="Picture 12" descr="1,182,340 imágenes de Duda - Imágenes, fotos y vectores de stock |  Shutterstock">
            <a:extLst>
              <a:ext uri="{FF2B5EF4-FFF2-40B4-BE49-F238E27FC236}">
                <a16:creationId xmlns:a16="http://schemas.microsoft.com/office/drawing/2014/main" id="{C50FB545-BDA6-1495-7AEF-12173841A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596" y="5253913"/>
            <a:ext cx="1674163" cy="155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05B28CD-101B-3E88-C2AB-B630571B4DDC}"/>
              </a:ext>
            </a:extLst>
          </p:cNvPr>
          <p:cNvSpPr txBox="1"/>
          <p:nvPr/>
        </p:nvSpPr>
        <p:spPr>
          <a:xfrm>
            <a:off x="9311951" y="5337110"/>
            <a:ext cx="2369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70C0"/>
                </a:solidFill>
              </a:rPr>
              <a:t>HUMM… CONVIENE?</a:t>
            </a:r>
            <a:endParaRPr lang="es-PE" b="1" dirty="0">
              <a:solidFill>
                <a:srgbClr val="0070C0"/>
              </a:solidFill>
            </a:endParaRPr>
          </a:p>
        </p:txBody>
      </p:sp>
      <p:pic>
        <p:nvPicPr>
          <p:cNvPr id="4110" name="Picture 14" descr="La duda, con toda certeza para crear conocimiento - Sintetia">
            <a:extLst>
              <a:ext uri="{FF2B5EF4-FFF2-40B4-BE49-F238E27FC236}">
                <a16:creationId xmlns:a16="http://schemas.microsoft.com/office/drawing/2014/main" id="{97852D01-2F51-B14A-4C96-9DE20BB00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38" y="3588738"/>
            <a:ext cx="2326694" cy="261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408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uda imágenes de stock de arte vectorial | Depositphotos">
            <a:extLst>
              <a:ext uri="{FF2B5EF4-FFF2-40B4-BE49-F238E27FC236}">
                <a16:creationId xmlns:a16="http://schemas.microsoft.com/office/drawing/2014/main" id="{D35E2F76-FCFE-4B6A-D463-73E4645700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119D4C-6CCF-0585-5EE3-D809811F21A7}"/>
              </a:ext>
            </a:extLst>
          </p:cNvPr>
          <p:cNvSpPr txBox="1"/>
          <p:nvPr/>
        </p:nvSpPr>
        <p:spPr>
          <a:xfrm>
            <a:off x="2584579" y="634482"/>
            <a:ext cx="7548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0070C0"/>
                </a:solidFill>
              </a:rPr>
              <a:t>VALOR DE DINERO EN EL TIEMPO…</a:t>
            </a:r>
            <a:endParaRPr lang="es-PE" sz="3600" dirty="0">
              <a:solidFill>
                <a:srgbClr val="0070C0"/>
              </a:solidFill>
            </a:endParaRPr>
          </a:p>
        </p:txBody>
      </p:sp>
      <p:pic>
        <p:nvPicPr>
          <p:cNvPr id="5124" name="Picture 4" descr="Comprende el valor del dinero en el tiempo - Master Logística">
            <a:extLst>
              <a:ext uri="{FF2B5EF4-FFF2-40B4-BE49-F238E27FC236}">
                <a16:creationId xmlns:a16="http://schemas.microsoft.com/office/drawing/2014/main" id="{C5F8E712-65C5-755F-C87A-CEAAE0805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08" y="1451683"/>
            <a:ext cx="7639530" cy="483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5B585F9-808A-AD59-C30C-93B0CD492730}"/>
              </a:ext>
            </a:extLst>
          </p:cNvPr>
          <p:cNvSpPr txBox="1"/>
          <p:nvPr/>
        </p:nvSpPr>
        <p:spPr>
          <a:xfrm>
            <a:off x="10459616" y="2080727"/>
            <a:ext cx="145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070C0"/>
                </a:solidFill>
              </a:rPr>
              <a:t>FUTURO?</a:t>
            </a:r>
            <a:endParaRPr lang="es-PE" dirty="0">
              <a:solidFill>
                <a:srgbClr val="0070C0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F876262-DD04-C9A3-CEF8-C62E8DF482AA}"/>
              </a:ext>
            </a:extLst>
          </p:cNvPr>
          <p:cNvSpPr txBox="1"/>
          <p:nvPr/>
        </p:nvSpPr>
        <p:spPr>
          <a:xfrm>
            <a:off x="10608906" y="5159829"/>
            <a:ext cx="124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070C0"/>
                </a:solidFill>
              </a:rPr>
              <a:t>PRESENTE</a:t>
            </a:r>
            <a:endParaRPr lang="es-PE" dirty="0">
              <a:solidFill>
                <a:srgbClr val="0070C0"/>
              </a:solidFill>
            </a:endParaRPr>
          </a:p>
        </p:txBody>
      </p:sp>
      <p:pic>
        <p:nvPicPr>
          <p:cNvPr id="5126" name="Picture 6" descr="Predicciones del más allá, página, Facebook, adivina, futuro - El Sol de  México | Noticias, Deportes, Gossip, Columnas">
            <a:extLst>
              <a:ext uri="{FF2B5EF4-FFF2-40B4-BE49-F238E27FC236}">
                <a16:creationId xmlns:a16="http://schemas.microsoft.com/office/drawing/2014/main" id="{5B7AE935-1E4B-9285-EB9E-8BB17FC07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8680" y="2680117"/>
            <a:ext cx="2959358" cy="237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847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4AB9A3C-8ED3-08F5-F739-A99A16B0A347}"/>
              </a:ext>
            </a:extLst>
          </p:cNvPr>
          <p:cNvSpPr txBox="1"/>
          <p:nvPr/>
        </p:nvSpPr>
        <p:spPr>
          <a:xfrm>
            <a:off x="3125755" y="597159"/>
            <a:ext cx="5169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MERCADO DE VALORES</a:t>
            </a:r>
            <a:endParaRPr lang="es-PE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Descubre qué es la bolsa de valores con Libertex.org">
            <a:extLst>
              <a:ext uri="{FF2B5EF4-FFF2-40B4-BE49-F238E27FC236}">
                <a16:creationId xmlns:a16="http://schemas.microsoft.com/office/drawing/2014/main" id="{1BEDA5FF-F7B2-5D9B-0AE6-D55D67627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008" y="1523999"/>
            <a:ext cx="6695492" cy="4587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6989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37</TotalTime>
  <Words>79</Words>
  <Application>Microsoft Office PowerPoint</Application>
  <PresentationFormat>Panorámica</PresentationFormat>
  <Paragraphs>18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Google Sans</vt:lpstr>
      <vt:lpstr>Tema de Office</vt:lpstr>
      <vt:lpstr>MATEMATICA FINANCIERA</vt:lpstr>
      <vt:lpstr>Albert Einstein describió el interés compuesto de la siguiente manera: "El interés compuesto es la octava maravilla del mundo. El que lo entiende gana dinero, el que no lo pierde."</vt:lpstr>
      <vt:lpstr>Presentación de PowerPoint</vt:lpstr>
      <vt:lpstr>INTERES</vt:lpstr>
      <vt:lpstr>Presentación de PowerPoint</vt:lpstr>
      <vt:lpstr>RENTABILIDAD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MATEMATICA FINANCIERA</dc:title>
  <dc:creator>HELMUT FRANK MONZON ROSAS</dc:creator>
  <cp:lastModifiedBy>HELMUT FRANK MONZON ROSAS</cp:lastModifiedBy>
  <cp:revision>13</cp:revision>
  <dcterms:created xsi:type="dcterms:W3CDTF">2023-08-16T14:26:48Z</dcterms:created>
  <dcterms:modified xsi:type="dcterms:W3CDTF">2023-08-16T15:04:33Z</dcterms:modified>
</cp:coreProperties>
</file>