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64" r:id="rId6"/>
    <p:sldId id="257" r:id="rId7"/>
    <p:sldId id="258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2827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6527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60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552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4291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679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1064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4189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161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0259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6450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4705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19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9700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907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2874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74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E8C16-E030-1681-1DD8-7928B0A5B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CD9F30-C24D-989B-C081-0BB6863DD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895CE9-E6E1-633E-69F0-FFB976F25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8F60C-A90B-A8F3-758D-7ECBFFA6C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2A0BE1-B57A-3EC4-649A-E2DD6C3D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6145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E631DB-86C2-4E5B-9D85-BA9CE7BEA091}" type="datetimeFigureOut">
              <a:rPr lang="es-ES" smtClean="0"/>
              <a:t>01/09/2025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A28F3E2-8D53-47A2-82A9-E513231AA8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632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ca_esv=7a86b5436430bbb9&amp;rlz=1C1SQJL_esPE992PE992&amp;cs=0&amp;sxsrf=AE3TifMlFevCw4wdmsyfDA0EVFzjz31AuQ%3A1756757348494&amp;q=Disney+adquiriendo+21st+Century+Fox&amp;sa=X&amp;ved=2ahUKEwjA4quNr7iPAxWgrpUCHW38DqoQxccNegQIEBAB&amp;mstk=AUtExfDqcSisK9VzgN5xcwEluHEGb58ZTx2KPp8NYh3EspLVvCFuvnyluBpU6B7rG_yLTgBz5Qvn6atgs7qF2mrQNolL58TdgzwpJejnZOtnYjhXft42lAgEgR5WNwaaBCwYlRqbCPg-7ZVvXh2Wv1qznHwN8rlDIlD8e83QynmORtbB0GA&amp;csui=3" TargetMode="External"/><Relationship Id="rId2" Type="http://schemas.openxmlformats.org/officeDocument/2006/relationships/hyperlink" Target="https://www.google.com/search?sca_esv=7a86b5436430bbb9&amp;rlz=1C1SQJL_esPE992PE992&amp;cs=0&amp;sxsrf=AE3TifMlFevCw4wdmsyfDA0EVFzjz31AuQ%3A1756757348494&amp;q=Google+adquiriendo+YouTube&amp;sa=X&amp;ved=2ahUKEwjA4quNr7iPAxWgrpUCHW38DqoQxccNegQIDxAB&amp;mstk=AUtExfDqcSisK9VzgN5xcwEluHEGb58ZTx2KPp8NYh3EspLVvCFuvnyluBpU6B7rG_yLTgBz5Qvn6atgs7qF2mrQNolL58TdgzwpJejnZOtnYjhXft42lAgEgR5WNwaaBCwYlRqbCPg-7ZVvXh2Wv1qznHwN8rlDIlD8e83QynmORtbB0GA&amp;csui=3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sca_esv=7a86b5436430bbb9&amp;rlz=1C1SQJL_esPE992PE992&amp;cs=0&amp;sxsrf=AE3TifMlFevCw4wdmsyfDA0EVFzjz31AuQ%3A1756757348494&amp;q=Joint+Ventures&amp;sa=X&amp;ved=2ahUKEwjA4quNr7iPAxWgrpUCHW38DqoQxccNegQILBAB&amp;mstk=AUtExfDqcSisK9VzgN5xcwEluHEGb58ZTx2KPp8NYh3EspLVvCFuvnyluBpU6B7rG_yLTgBz5Qvn6atgs7qF2mrQNolL58TdgzwpJejnZOtnYjhXft42lAgEgR5WNwaaBCwYlRqbCPg-7ZVvXh2Wv1qznHwN8rlDIlD8e83QynmORtbB0GA&amp;csui=3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96238-CE69-3AE9-3DFC-D7D1CCADA1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Finanzas Operativas</a:t>
            </a:r>
            <a:br>
              <a:rPr lang="es-ES" dirty="0"/>
            </a:b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E27BAD-AFEB-E473-6EDC-275DEDACF1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273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Crecimiento en Finanzas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Perspectiva de cuota de mercado y estrategias de expansión.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1CE7-74AE-D57D-1DA5-2223DE052A55}"/>
              </a:ext>
            </a:extLst>
          </p:cNvPr>
          <p:cNvSpPr txBox="1">
            <a:spLocks/>
          </p:cNvSpPr>
          <p:nvPr/>
        </p:nvSpPr>
        <p:spPr>
          <a:xfrm>
            <a:off x="1362174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Cuota de Mercado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7A295-6A33-F2D7-8542-5073AFD4B093}"/>
              </a:ext>
            </a:extLst>
          </p:cNvPr>
          <p:cNvSpPr txBox="1">
            <a:spLocks/>
          </p:cNvSpPr>
          <p:nvPr/>
        </p:nvSpPr>
        <p:spPr>
          <a:xfrm>
            <a:off x="1362174" y="1600200"/>
            <a:ext cx="8229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/>
              <a:t>Porcentaje de ventas que una empresa posee en relación con el total del mercado.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6810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C125D-05D3-8B76-921F-5DF198EE7542}"/>
              </a:ext>
            </a:extLst>
          </p:cNvPr>
          <p:cNvSpPr txBox="1">
            <a:spLocks/>
          </p:cNvSpPr>
          <p:nvPr/>
        </p:nvSpPr>
        <p:spPr>
          <a:xfrm>
            <a:off x="13716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Importancia de la Cuota de Mercado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2112D-E724-704A-F5D7-F4F87A82A93C}"/>
              </a:ext>
            </a:extLst>
          </p:cNvPr>
          <p:cNvSpPr txBox="1">
            <a:spLocks/>
          </p:cNvSpPr>
          <p:nvPr/>
        </p:nvSpPr>
        <p:spPr>
          <a:xfrm>
            <a:off x="1371600" y="1600200"/>
            <a:ext cx="8229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/>
              <a:t>Mayor cuota implica poder de negociación, barreras de entrada y estabilidad financiera.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6754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Ejemplo Real - Coca Cola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Coca Cola mantiene liderazgo global en bebidas gaseosas con una cuota superior al 40% en varios países.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561539-5B1C-B6B9-90B7-C5323E03A2A1}"/>
              </a:ext>
            </a:extLst>
          </p:cNvPr>
          <p:cNvSpPr txBox="1">
            <a:spLocks/>
          </p:cNvSpPr>
          <p:nvPr/>
        </p:nvSpPr>
        <p:spPr>
          <a:xfrm>
            <a:off x="966248" y="4793284"/>
            <a:ext cx="8545398" cy="1699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/>
              <a:t>Apple y Samsung compiten en cuota de mercado de smartphones, lo que refleja su crecimiento y estrategias.</a:t>
            </a: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F467C52-BA20-FC06-19EC-C2B8B2A30C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356948"/>
              </p:ext>
            </p:extLst>
          </p:nvPr>
        </p:nvGraphicFramePr>
        <p:xfrm>
          <a:off x="2168165" y="1890713"/>
          <a:ext cx="7805395" cy="41518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1079">
                  <a:extLst>
                    <a:ext uri="{9D8B030D-6E8A-4147-A177-3AD203B41FA5}">
                      <a16:colId xmlns:a16="http://schemas.microsoft.com/office/drawing/2014/main" val="497557759"/>
                    </a:ext>
                  </a:extLst>
                </a:gridCol>
                <a:gridCol w="1561079">
                  <a:extLst>
                    <a:ext uri="{9D8B030D-6E8A-4147-A177-3AD203B41FA5}">
                      <a16:colId xmlns:a16="http://schemas.microsoft.com/office/drawing/2014/main" val="1156769264"/>
                    </a:ext>
                  </a:extLst>
                </a:gridCol>
                <a:gridCol w="1561079">
                  <a:extLst>
                    <a:ext uri="{9D8B030D-6E8A-4147-A177-3AD203B41FA5}">
                      <a16:colId xmlns:a16="http://schemas.microsoft.com/office/drawing/2014/main" val="1439378467"/>
                    </a:ext>
                  </a:extLst>
                </a:gridCol>
                <a:gridCol w="1561079">
                  <a:extLst>
                    <a:ext uri="{9D8B030D-6E8A-4147-A177-3AD203B41FA5}">
                      <a16:colId xmlns:a16="http://schemas.microsoft.com/office/drawing/2014/main" val="577187429"/>
                    </a:ext>
                  </a:extLst>
                </a:gridCol>
                <a:gridCol w="1561079">
                  <a:extLst>
                    <a:ext uri="{9D8B030D-6E8A-4147-A177-3AD203B41FA5}">
                      <a16:colId xmlns:a16="http://schemas.microsoft.com/office/drawing/2014/main" val="3050703359"/>
                    </a:ext>
                  </a:extLst>
                </a:gridCol>
              </a:tblGrid>
              <a:tr h="246646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03827734"/>
                  </a:ext>
                </a:extLst>
              </a:tr>
              <a:tr h="25692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60700961"/>
                  </a:ext>
                </a:extLst>
              </a:tr>
              <a:tr h="400799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100" u="none" strike="noStrike">
                          <a:effectLst/>
                        </a:rPr>
                        <a:t>año 2023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s-ES" sz="1100" u="none" strike="noStrike">
                          <a:effectLst/>
                        </a:rPr>
                        <a:t>ventas año 2024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936764"/>
                  </a:ext>
                </a:extLst>
              </a:tr>
              <a:tr h="256923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100" u="none" strike="noStrike">
                          <a:effectLst/>
                        </a:rPr>
                        <a:t>empresa 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800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0.7477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887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0.75361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43228208"/>
                  </a:ext>
                </a:extLst>
              </a:tr>
              <a:tr h="256923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100" u="none" strike="noStrike">
                          <a:effectLst/>
                        </a:rPr>
                        <a:t>empresa b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200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0.1869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220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0.18692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20715501"/>
                  </a:ext>
                </a:extLst>
              </a:tr>
              <a:tr h="256923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100" u="none" strike="noStrike">
                          <a:effectLst/>
                        </a:rPr>
                        <a:t>empresa 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70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0.0654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70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0.05947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68082315"/>
                  </a:ext>
                </a:extLst>
              </a:tr>
              <a:tr h="400799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1070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1177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05784840"/>
                  </a:ext>
                </a:extLst>
              </a:tr>
              <a:tr h="400799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05122610"/>
                  </a:ext>
                </a:extLst>
              </a:tr>
              <a:tr h="400799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55692051"/>
                  </a:ext>
                </a:extLst>
              </a:tr>
              <a:tr h="400799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100" u="none" strike="noStrike">
                          <a:effectLst/>
                        </a:rPr>
                        <a:t>crece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u="none" strike="noStrike">
                          <a:effectLst/>
                        </a:rPr>
                        <a:t>10%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42848871"/>
                  </a:ext>
                </a:extLst>
              </a:tr>
              <a:tr h="400799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44741168"/>
                  </a:ext>
                </a:extLst>
              </a:tr>
              <a:tr h="472737">
                <a:tc gridSpan="4">
                  <a:txBody>
                    <a:bodyPr/>
                    <a:lstStyle/>
                    <a:p>
                      <a:pPr algn="l" rtl="0" fontAlgn="b"/>
                      <a:r>
                        <a:rPr lang="es-ES" sz="1100" u="sng" strike="noStrike">
                          <a:effectLst/>
                        </a:rPr>
                        <a:t>Debe crecer las ventas cuando crece el mercado.</a:t>
                      </a:r>
                      <a:endParaRPr lang="es-ES" sz="1100" b="0" i="0" u="sng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 dirty="0">
                          <a:effectLst/>
                        </a:rPr>
                        <a:t> 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40542502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F5EADD0-5B59-0E46-098F-75A16A63F9C5}"/>
              </a:ext>
            </a:extLst>
          </p:cNvPr>
          <p:cNvSpPr txBox="1"/>
          <p:nvPr/>
        </p:nvSpPr>
        <p:spPr>
          <a:xfrm>
            <a:off x="1875934" y="603315"/>
            <a:ext cx="7607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CRECIMIENTO   DE  EMPRESAS A , B Y C</a:t>
            </a:r>
          </a:p>
        </p:txBody>
      </p:sp>
    </p:spTree>
    <p:extLst>
      <p:ext uri="{BB962C8B-B14F-4D97-AF65-F5344CB8AC3E}">
        <p14:creationId xmlns:p14="http://schemas.microsoft.com/office/powerpoint/2010/main" val="2246391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A3EAE10-6493-54C4-C7F0-E9244108EAC8}"/>
              </a:ext>
            </a:extLst>
          </p:cNvPr>
          <p:cNvSpPr txBox="1"/>
          <p:nvPr/>
        </p:nvSpPr>
        <p:spPr>
          <a:xfrm>
            <a:off x="709367" y="1403404"/>
            <a:ext cx="102257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0" i="0" dirty="0">
                <a:solidFill>
                  <a:srgbClr val="001D35"/>
                </a:solidFill>
                <a:effectLst/>
                <a:latin typeface="Google Sans"/>
              </a:rPr>
              <a:t>El crecimiento orgánico en finanzas se refiere a la expansión de una empresa que se logra a través de sus propios recursos y operaciones internas, sin recurrir a adquisiciones o fusiones externas. Este tipo de crecimiento se impulsa mediante el aumento de ventas, la expansión de mercados, el desarrollo de nuevos productos y la mejora de la eficiencia operativa. Ejemplos incluyen una empresa que lanza un nuevo producto, abre nuevas sucursales o expande sus canales de distribución para llegar a más clientes.</a:t>
            </a:r>
            <a:endParaRPr lang="es-ES" sz="32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77C3E8E-286E-83FF-0C57-53D50056B8B4}"/>
              </a:ext>
            </a:extLst>
          </p:cNvPr>
          <p:cNvSpPr txBox="1"/>
          <p:nvPr/>
        </p:nvSpPr>
        <p:spPr>
          <a:xfrm>
            <a:off x="2630078" y="433633"/>
            <a:ext cx="7871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CRECIMIENTO  ORGANICO</a:t>
            </a:r>
          </a:p>
        </p:txBody>
      </p:sp>
    </p:spTree>
    <p:extLst>
      <p:ext uri="{BB962C8B-B14F-4D97-AF65-F5344CB8AC3E}">
        <p14:creationId xmlns:p14="http://schemas.microsoft.com/office/powerpoint/2010/main" val="65935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7E3D297-5DEA-D433-CBFD-18A211A804A8}"/>
              </a:ext>
            </a:extLst>
          </p:cNvPr>
          <p:cNvSpPr txBox="1"/>
          <p:nvPr/>
        </p:nvSpPr>
        <p:spPr>
          <a:xfrm>
            <a:off x="888477" y="1322903"/>
            <a:ext cx="60944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001D35"/>
                </a:solidFill>
                <a:effectLst/>
                <a:latin typeface="Google Sans"/>
              </a:rPr>
              <a:t>Lanzamiento de nuevos productos:</a:t>
            </a:r>
            <a:endParaRPr lang="es-ES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545D7E"/>
                </a:solidFill>
                <a:effectLst/>
                <a:latin typeface="Google Sans"/>
              </a:rPr>
              <a:t>Una empresa tecnológica desarrolla y lanza un nuevo modelo de teléfono que atrae a nuevos clientes, como lo hizo Apple con sus actualizaciones periódicas. 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50729E3-B0F8-4C97-1952-775143C925D2}"/>
              </a:ext>
            </a:extLst>
          </p:cNvPr>
          <p:cNvSpPr txBox="1"/>
          <p:nvPr/>
        </p:nvSpPr>
        <p:spPr>
          <a:xfrm>
            <a:off x="801278" y="499621"/>
            <a:ext cx="10482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EJEMPLOS DE CRECIMIENTO ORGANICO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EEBD3DE-E265-AE85-F64C-651593FC21CB}"/>
              </a:ext>
            </a:extLst>
          </p:cNvPr>
          <p:cNvSpPr txBox="1"/>
          <p:nvPr/>
        </p:nvSpPr>
        <p:spPr>
          <a:xfrm>
            <a:off x="853127" y="2700183"/>
            <a:ext cx="78289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001D35"/>
                </a:solidFill>
                <a:effectLst/>
                <a:latin typeface="Google Sans"/>
              </a:rPr>
              <a:t>Expansión de mercados:</a:t>
            </a:r>
            <a:endParaRPr lang="es-ES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l" fontAlgn="ctr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545D7E"/>
                </a:solidFill>
                <a:effectLst/>
                <a:latin typeface="Google Sans"/>
              </a:rPr>
              <a:t>Una cadena de restaurantes abre nuevas sucursales en diferentes ciudades o países para llegar a una base de clientes más amplia. </a:t>
            </a:r>
            <a:endParaRPr lang="es-ES" b="0" i="0" dirty="0">
              <a:solidFill>
                <a:srgbClr val="0B57D0"/>
              </a:solidFill>
              <a:effectLst/>
              <a:latin typeface="Google Sans"/>
            </a:endParaRPr>
          </a:p>
          <a:p>
            <a:br>
              <a:rPr lang="es-ES" b="0" i="0" dirty="0">
                <a:solidFill>
                  <a:srgbClr val="001D35"/>
                </a:solidFill>
                <a:effectLst/>
                <a:latin typeface="Google Sans"/>
              </a:rPr>
            </a:b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A4A4E7F-C65A-856C-8976-77812BF3C322}"/>
              </a:ext>
            </a:extLst>
          </p:cNvPr>
          <p:cNvSpPr txBox="1"/>
          <p:nvPr/>
        </p:nvSpPr>
        <p:spPr>
          <a:xfrm>
            <a:off x="853126" y="3754297"/>
            <a:ext cx="89507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001D35"/>
                </a:solidFill>
                <a:effectLst/>
                <a:latin typeface="Google Sans"/>
              </a:rPr>
              <a:t>Mejora de la cuota de mercado:</a:t>
            </a:r>
            <a:endParaRPr lang="es-ES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545D7E"/>
                </a:solidFill>
                <a:effectLst/>
                <a:latin typeface="Google Sans"/>
              </a:rPr>
              <a:t>Una empresa que logra que sus clientes existentes compren en mayor volumen o que atrae a más clientes en sus regiones de venta existentes.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93F3196-97FB-1668-25B1-961D83B7D66F}"/>
              </a:ext>
            </a:extLst>
          </p:cNvPr>
          <p:cNvSpPr txBox="1"/>
          <p:nvPr/>
        </p:nvSpPr>
        <p:spPr>
          <a:xfrm>
            <a:off x="801277" y="4754260"/>
            <a:ext cx="92194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001D35"/>
                </a:solidFill>
                <a:effectLst/>
                <a:latin typeface="Google Sans"/>
              </a:rPr>
              <a:t>Desarrollo de nuevos canales de distribución:</a:t>
            </a:r>
            <a:endParaRPr lang="es-ES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545D7E"/>
                </a:solidFill>
                <a:effectLst/>
                <a:latin typeface="Google Sans"/>
              </a:rPr>
              <a:t>Una empresa que comienza a vender sus productos no solo en sus tiendas físicas, sino también a través de una tienda en línea, un catálogo o minoristas. 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EF45BD5-1E66-11C3-0B62-408389E15EDC}"/>
              </a:ext>
            </a:extLst>
          </p:cNvPr>
          <p:cNvSpPr txBox="1"/>
          <p:nvPr/>
        </p:nvSpPr>
        <p:spPr>
          <a:xfrm>
            <a:off x="801277" y="5792178"/>
            <a:ext cx="60944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001D35"/>
                </a:solidFill>
                <a:effectLst/>
                <a:latin typeface="Google Sans"/>
              </a:rPr>
              <a:t>Optimización de procesos internos:</a:t>
            </a:r>
            <a:endParaRPr lang="es-ES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545D7E"/>
                </a:solidFill>
                <a:effectLst/>
                <a:latin typeface="Google Sans"/>
              </a:rPr>
              <a:t>Una empresa mejora su eficiencia operativa y su asignación de recursos para producir más con los mismos o menos costos. </a:t>
            </a:r>
          </a:p>
        </p:txBody>
      </p:sp>
    </p:spTree>
    <p:extLst>
      <p:ext uri="{BB962C8B-B14F-4D97-AF65-F5344CB8AC3E}">
        <p14:creationId xmlns:p14="http://schemas.microsoft.com/office/powerpoint/2010/main" val="376865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1AE0590-D907-3BE7-698A-19EA420685FF}"/>
              </a:ext>
            </a:extLst>
          </p:cNvPr>
          <p:cNvSpPr txBox="1"/>
          <p:nvPr/>
        </p:nvSpPr>
        <p:spPr>
          <a:xfrm>
            <a:off x="537327" y="1457062"/>
            <a:ext cx="110576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b="0" i="0" dirty="0">
                <a:solidFill>
                  <a:srgbClr val="001D35"/>
                </a:solidFill>
                <a:effectLst/>
                <a:latin typeface="Google Sans"/>
              </a:rPr>
              <a:t>El crecimiento inorgánico en finanzas se refiere a la expansión de una empresa a través de medios externos, como fusiones, adquisiciones, alianzas estratégicas y la compra de activos de otras compañías, en lugar de depender únicamente del crecimiento interno. Este tipo de crecimiento permite a las empresas aumentar rápidamente su cuota de mercado, acceder a nuevas tecnologías y talento, y diversificar su oferta de productos y servicios. 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D48C19F-9102-F249-A385-D1F0F0AFBC15}"/>
              </a:ext>
            </a:extLst>
          </p:cNvPr>
          <p:cNvSpPr txBox="1"/>
          <p:nvPr/>
        </p:nvSpPr>
        <p:spPr>
          <a:xfrm>
            <a:off x="3063711" y="527901"/>
            <a:ext cx="6711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CRECIMIENTO   INORGANICO</a:t>
            </a:r>
          </a:p>
        </p:txBody>
      </p:sp>
    </p:spTree>
    <p:extLst>
      <p:ext uri="{BB962C8B-B14F-4D97-AF65-F5344CB8AC3E}">
        <p14:creationId xmlns:p14="http://schemas.microsoft.com/office/powerpoint/2010/main" val="2938161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04EBE2E-0B07-23BA-DDD8-11F102753234}"/>
              </a:ext>
            </a:extLst>
          </p:cNvPr>
          <p:cNvSpPr txBox="1"/>
          <p:nvPr/>
        </p:nvSpPr>
        <p:spPr>
          <a:xfrm>
            <a:off x="669304" y="1162648"/>
            <a:ext cx="100772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1" i="0" dirty="0">
                <a:effectLst/>
                <a:latin typeface="Google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adquiriendo YouTube</a:t>
            </a:r>
            <a:r>
              <a:rPr lang="es-ES" b="1" i="0" dirty="0">
                <a:solidFill>
                  <a:srgbClr val="001D35"/>
                </a:solidFill>
                <a:effectLst/>
                <a:latin typeface="Google Sans"/>
              </a:rPr>
              <a:t>:</a:t>
            </a:r>
            <a:endParaRPr lang="es-ES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l"/>
            <a:r>
              <a:rPr lang="es-ES" b="0" i="0" dirty="0">
                <a:solidFill>
                  <a:srgbClr val="545D7E"/>
                </a:solidFill>
                <a:effectLst/>
                <a:latin typeface="Google Sans"/>
              </a:rPr>
              <a:t>La compra de YouTube por parte de Google le permitió mejorar su posición en el mercado del video en línea y crear una nueva fuente de ingresos publicitarios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A4FCC82-7C73-CA78-BD6A-A5E1139FC4F8}"/>
              </a:ext>
            </a:extLst>
          </p:cNvPr>
          <p:cNvSpPr txBox="1"/>
          <p:nvPr/>
        </p:nvSpPr>
        <p:spPr>
          <a:xfrm>
            <a:off x="669304" y="2221352"/>
            <a:ext cx="98604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1" i="0" dirty="0">
                <a:effectLst/>
                <a:latin typeface="Google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Disney adquiriendo 21st Century Fox</a:t>
            </a:r>
            <a:r>
              <a:rPr lang="es-ES" b="1" i="0" dirty="0">
                <a:solidFill>
                  <a:srgbClr val="001D35"/>
                </a:solidFill>
                <a:effectLst/>
                <a:latin typeface="Google Sans"/>
              </a:rPr>
              <a:t>:</a:t>
            </a:r>
            <a:endParaRPr lang="es-ES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l"/>
            <a:r>
              <a:rPr lang="es-ES" b="0" i="0" dirty="0">
                <a:solidFill>
                  <a:srgbClr val="545D7E"/>
                </a:solidFill>
                <a:effectLst/>
                <a:latin typeface="Google Sans"/>
              </a:rPr>
              <a:t>Disney adquirió a Fox para fortalecer su catálogo de contenido y prepararse para el lanzamiento de su servicio de </a:t>
            </a:r>
            <a:r>
              <a:rPr lang="es-ES" b="0" i="0" dirty="0" err="1">
                <a:solidFill>
                  <a:srgbClr val="545D7E"/>
                </a:solidFill>
                <a:effectLst/>
                <a:latin typeface="Google Sans"/>
              </a:rPr>
              <a:t>streaming</a:t>
            </a:r>
            <a:r>
              <a:rPr lang="es-ES" b="0" i="0" dirty="0">
                <a:solidFill>
                  <a:srgbClr val="545D7E"/>
                </a:solidFill>
                <a:effectLst/>
                <a:latin typeface="Google Sans"/>
              </a:rPr>
              <a:t> Disney+, lo que le dio acceso a nuevas propiedades intelectuales y </a:t>
            </a:r>
            <a:r>
              <a:rPr lang="es-ES" b="0" i="0" dirty="0" err="1">
                <a:solidFill>
                  <a:srgbClr val="545D7E"/>
                </a:solidFill>
                <a:effectLst/>
                <a:latin typeface="Google Sans"/>
              </a:rPr>
              <a:t>talent</a:t>
            </a:r>
            <a:endParaRPr lang="es-ES" b="0" i="0" dirty="0">
              <a:solidFill>
                <a:srgbClr val="545D7E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66961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DFF921B-24EA-96BA-1F41-AAC60C05A4BE}"/>
              </a:ext>
            </a:extLst>
          </p:cNvPr>
          <p:cNvSpPr txBox="1"/>
          <p:nvPr/>
        </p:nvSpPr>
        <p:spPr>
          <a:xfrm>
            <a:off x="556181" y="733381"/>
            <a:ext cx="1080311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 dirty="0">
                <a:solidFill>
                  <a:srgbClr val="001D35"/>
                </a:solidFill>
                <a:effectLst/>
                <a:latin typeface="Google Sans"/>
              </a:rPr>
              <a:t>Métodos comunes de crecimiento inorgánico</a:t>
            </a:r>
          </a:p>
          <a:p>
            <a:pPr algn="l"/>
            <a:endParaRPr lang="es-ES" dirty="0">
              <a:solidFill>
                <a:srgbClr val="001D35"/>
              </a:solidFill>
              <a:latin typeface="Google Sans"/>
            </a:endParaRPr>
          </a:p>
          <a:p>
            <a:pPr algn="l"/>
            <a:endParaRPr lang="es-ES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l"/>
            <a:endParaRPr lang="es-ES" dirty="0">
              <a:solidFill>
                <a:srgbClr val="001D35"/>
              </a:solidFill>
              <a:latin typeface="Google Sans"/>
            </a:endParaRPr>
          </a:p>
          <a:p>
            <a:pPr algn="l"/>
            <a:endParaRPr lang="es-ES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001D35"/>
                </a:solidFill>
                <a:effectLst/>
                <a:latin typeface="Google Sans"/>
              </a:rPr>
              <a:t>Fusiones y adquisiciones (M&amp;A):</a:t>
            </a:r>
            <a:endParaRPr lang="es-ES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l" fontAlgn="ctr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545D7E"/>
                </a:solidFill>
                <a:effectLst/>
                <a:latin typeface="Google Sans"/>
              </a:rPr>
              <a:t>Es una de las estrategias más comunes, donde una empresa compra a otra (adquisición) o dos empresas se combinan para formar una nueva (fusión). </a:t>
            </a:r>
            <a:endParaRPr lang="es-ES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001D35"/>
                </a:solidFill>
                <a:effectLst/>
                <a:latin typeface="Google Sans"/>
              </a:rPr>
              <a:t>Alianzas estratégicas y empresas conjuntas </a:t>
            </a:r>
            <a:r>
              <a:rPr lang="es-ES" b="1" i="0" dirty="0">
                <a:effectLst/>
                <a:latin typeface="Google Sans"/>
              </a:rPr>
              <a:t>(</a:t>
            </a:r>
            <a:r>
              <a:rPr lang="es-ES" b="1" i="0" dirty="0" err="1">
                <a:effectLst/>
                <a:latin typeface="Google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Joint</a:t>
            </a:r>
            <a:r>
              <a:rPr lang="es-ES" b="1" i="0" dirty="0">
                <a:effectLst/>
                <a:latin typeface="Google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Ventures</a:t>
            </a:r>
            <a:r>
              <a:rPr lang="es-ES" b="1" i="0" dirty="0">
                <a:effectLst/>
                <a:latin typeface="Google Sans"/>
              </a:rPr>
              <a:t>):</a:t>
            </a:r>
            <a:endParaRPr lang="es-ES" b="0" i="0" dirty="0">
              <a:effectLst/>
              <a:latin typeface="Google Sans"/>
            </a:endParaRPr>
          </a:p>
          <a:p>
            <a:pPr algn="l" fontAlgn="ctr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545D7E"/>
                </a:solidFill>
                <a:effectLst/>
                <a:latin typeface="Google Sans"/>
              </a:rPr>
              <a:t>Dos o más empresas se asocian para compartir recursos, riesgos y beneficios de un proyecto o iniciativa en particular. </a:t>
            </a:r>
            <a:endParaRPr lang="es-ES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001D35"/>
                </a:solidFill>
                <a:effectLst/>
                <a:latin typeface="Google Sans"/>
              </a:rPr>
              <a:t>Inversión o compra de activos:</a:t>
            </a:r>
            <a:endParaRPr lang="es-ES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545D7E"/>
                </a:solidFill>
                <a:effectLst/>
                <a:latin typeface="Google Sans"/>
              </a:rPr>
              <a:t>Una empresa invierte en o compra activos específicos de otra empresa para complementar sus operaciones y expandirse en un nuevo nicho</a:t>
            </a:r>
          </a:p>
        </p:txBody>
      </p:sp>
    </p:spTree>
    <p:extLst>
      <p:ext uri="{BB962C8B-B14F-4D97-AF65-F5344CB8AC3E}">
        <p14:creationId xmlns:p14="http://schemas.microsoft.com/office/powerpoint/2010/main" val="2657183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FDD7CC1-69EA-E8F3-D0E9-1C87F6708D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411964"/>
              </p:ext>
            </p:extLst>
          </p:nvPr>
        </p:nvGraphicFramePr>
        <p:xfrm>
          <a:off x="339364" y="282804"/>
          <a:ext cx="11076494" cy="52601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4868">
                  <a:extLst>
                    <a:ext uri="{9D8B030D-6E8A-4147-A177-3AD203B41FA5}">
                      <a16:colId xmlns:a16="http://schemas.microsoft.com/office/drawing/2014/main" val="967242197"/>
                    </a:ext>
                  </a:extLst>
                </a:gridCol>
                <a:gridCol w="1200718">
                  <a:extLst>
                    <a:ext uri="{9D8B030D-6E8A-4147-A177-3AD203B41FA5}">
                      <a16:colId xmlns:a16="http://schemas.microsoft.com/office/drawing/2014/main" val="2324870394"/>
                    </a:ext>
                  </a:extLst>
                </a:gridCol>
                <a:gridCol w="1200718">
                  <a:extLst>
                    <a:ext uri="{9D8B030D-6E8A-4147-A177-3AD203B41FA5}">
                      <a16:colId xmlns:a16="http://schemas.microsoft.com/office/drawing/2014/main" val="3638721926"/>
                    </a:ext>
                  </a:extLst>
                </a:gridCol>
                <a:gridCol w="1200718">
                  <a:extLst>
                    <a:ext uri="{9D8B030D-6E8A-4147-A177-3AD203B41FA5}">
                      <a16:colId xmlns:a16="http://schemas.microsoft.com/office/drawing/2014/main" val="2873154059"/>
                    </a:ext>
                  </a:extLst>
                </a:gridCol>
                <a:gridCol w="1494868">
                  <a:extLst>
                    <a:ext uri="{9D8B030D-6E8A-4147-A177-3AD203B41FA5}">
                      <a16:colId xmlns:a16="http://schemas.microsoft.com/office/drawing/2014/main" val="765630131"/>
                    </a:ext>
                  </a:extLst>
                </a:gridCol>
                <a:gridCol w="1494868">
                  <a:extLst>
                    <a:ext uri="{9D8B030D-6E8A-4147-A177-3AD203B41FA5}">
                      <a16:colId xmlns:a16="http://schemas.microsoft.com/office/drawing/2014/main" val="3791421237"/>
                    </a:ext>
                  </a:extLst>
                </a:gridCol>
                <a:gridCol w="1494868">
                  <a:extLst>
                    <a:ext uri="{9D8B030D-6E8A-4147-A177-3AD203B41FA5}">
                      <a16:colId xmlns:a16="http://schemas.microsoft.com/office/drawing/2014/main" val="1255956664"/>
                    </a:ext>
                  </a:extLst>
                </a:gridCol>
                <a:gridCol w="1494868">
                  <a:extLst>
                    <a:ext uri="{9D8B030D-6E8A-4147-A177-3AD203B41FA5}">
                      <a16:colId xmlns:a16="http://schemas.microsoft.com/office/drawing/2014/main" val="417499640"/>
                    </a:ext>
                  </a:extLst>
                </a:gridCol>
              </a:tblGrid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activo cte menos pasivo corriente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3692957584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3817168195"/>
                  </a:ext>
                </a:extLst>
              </a:tr>
              <a:tr h="373944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fondo de maniobra  +  capital de trabajo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800" u="sng" strike="noStrike">
                          <a:effectLst/>
                        </a:rPr>
                        <a:t>ESTADO DE SITUACION FINANCIERA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317525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2726135084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sng" strike="noStrike">
                          <a:effectLst/>
                        </a:rPr>
                        <a:t>ACTIVO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sng" strike="noStrike">
                          <a:effectLst/>
                        </a:rPr>
                        <a:t>PASIVO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788843034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2407894055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1323836781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Efectivo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S/1,266.00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proveedores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S/7,765.00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pe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567583015"/>
                  </a:ext>
                </a:extLst>
              </a:tr>
              <a:tr h="373944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Cx C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S/2,205.00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otros proveedores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S/1,553.00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pe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3899420232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Inventarios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S/9,695.00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otros pasivos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S/220.00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pe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1679439466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Otros Activos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S/877.00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deuda cp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S/503.00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358336938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431312254"/>
                  </a:ext>
                </a:extLst>
              </a:tr>
              <a:tr h="373944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800" u="sng" strike="noStrike">
                          <a:effectLst/>
                        </a:rPr>
                        <a:t>total Activo Cte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sng" strike="noStrike">
                          <a:effectLst/>
                        </a:rPr>
                        <a:t>S/14,043.00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sng" strike="noStrike">
                          <a:effectLst/>
                        </a:rPr>
                        <a:t>P . Corriente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sng" strike="noStrike">
                          <a:effectLst/>
                        </a:rPr>
                        <a:t>S/10,041.00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 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438880615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1868278468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Activo Fijo bruto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S/488.00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DLP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sng" strike="noStrike">
                          <a:effectLst/>
                        </a:rPr>
                        <a:t>S/1,820.00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2936556435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Depreciacion ejercicio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-S/5.00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1168936578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1765415057"/>
                  </a:ext>
                </a:extLst>
              </a:tr>
              <a:tr h="373944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Depreciacion acumulada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-S/67.00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Capital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S/2,116.00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2494444245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effectLst/>
                        </a:rPr>
                        <a:t>Reservas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S/482.00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1750207641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800" u="sng" strike="noStrike">
                          <a:effectLst/>
                        </a:rPr>
                        <a:t>Activo fijo neto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sng" strike="noStrike">
                          <a:effectLst/>
                        </a:rPr>
                        <a:t>S/416.00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84643729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1621702275"/>
                  </a:ext>
                </a:extLst>
              </a:tr>
              <a:tr h="373944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sng" strike="noStrike">
                          <a:effectLst/>
                        </a:rPr>
                        <a:t>Total Activo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sng" strike="noStrike">
                          <a:effectLst/>
                        </a:rPr>
                        <a:t>S/14,459.00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sng" strike="noStrike">
                          <a:effectLst/>
                        </a:rPr>
                        <a:t>Total Pasivo y Patrimonio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sng" strike="noStrike">
                          <a:effectLst/>
                        </a:rPr>
                        <a:t>S/14,459.00</a:t>
                      </a:r>
                      <a:endParaRPr lang="es-ES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0" marR="5410" marT="5410" marB="0" anchor="b"/>
                </a:tc>
                <a:extLst>
                  <a:ext uri="{0D108BD9-81ED-4DB2-BD59-A6C34878D82A}">
                    <a16:rowId xmlns:a16="http://schemas.microsoft.com/office/drawing/2014/main" val="3764976831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EB89685-98B7-B6DD-23D9-573C4A9D5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454588"/>
              </p:ext>
            </p:extLst>
          </p:nvPr>
        </p:nvGraphicFramePr>
        <p:xfrm>
          <a:off x="179110" y="5542970"/>
          <a:ext cx="11673528" cy="1402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42900">
                  <a:extLst>
                    <a:ext uri="{9D8B030D-6E8A-4147-A177-3AD203B41FA5}">
                      <a16:colId xmlns:a16="http://schemas.microsoft.com/office/drawing/2014/main" val="3604659553"/>
                    </a:ext>
                  </a:extLst>
                </a:gridCol>
                <a:gridCol w="3565314">
                  <a:extLst>
                    <a:ext uri="{9D8B030D-6E8A-4147-A177-3AD203B41FA5}">
                      <a16:colId xmlns:a16="http://schemas.microsoft.com/office/drawing/2014/main" val="2222601160"/>
                    </a:ext>
                  </a:extLst>
                </a:gridCol>
                <a:gridCol w="3565314">
                  <a:extLst>
                    <a:ext uri="{9D8B030D-6E8A-4147-A177-3AD203B41FA5}">
                      <a16:colId xmlns:a16="http://schemas.microsoft.com/office/drawing/2014/main" val="462680211"/>
                    </a:ext>
                  </a:extLst>
                </a:gridCol>
              </a:tblGrid>
              <a:tr h="14964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NOF      =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S/4,505.00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36018113"/>
                  </a:ext>
                </a:extLst>
              </a:tr>
              <a:tr h="149649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62485962"/>
                  </a:ext>
                </a:extLst>
              </a:tr>
              <a:tr h="149649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08631040"/>
                  </a:ext>
                </a:extLst>
              </a:tr>
              <a:tr h="149649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31189375"/>
                  </a:ext>
                </a:extLst>
              </a:tr>
              <a:tr h="14964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CAP  TRABAJO  =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S/4,002.00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fondo de maniobra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00980834"/>
                  </a:ext>
                </a:extLst>
              </a:tr>
              <a:tr h="149649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8305341"/>
                  </a:ext>
                </a:extLst>
              </a:tr>
              <a:tr h="149649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67301142"/>
                  </a:ext>
                </a:extLst>
              </a:tr>
              <a:tr h="14964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PRESTAMO   =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S/503.00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47668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6367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684668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51</TotalTime>
  <Words>829</Words>
  <Application>Microsoft Office PowerPoint</Application>
  <PresentationFormat>Panorámica</PresentationFormat>
  <Paragraphs>172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Google Sans</vt:lpstr>
      <vt:lpstr>Tw Cen MT</vt:lpstr>
      <vt:lpstr>Gota</vt:lpstr>
      <vt:lpstr>Finanzas Operativas </vt:lpstr>
      <vt:lpstr>Crecimiento en Finanzas</vt:lpstr>
      <vt:lpstr>Presentación de PowerPoint</vt:lpstr>
      <vt:lpstr>Presentación de PowerPoint</vt:lpstr>
      <vt:lpstr>Ejemplo Real - Coca Cola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Finanzas Operativas </dc:title>
  <dc:creator>HELMUT FRANK MONZON ROSAS</dc:creator>
  <cp:lastModifiedBy>HELMUT FRANK MONZON ROSAS</cp:lastModifiedBy>
  <cp:revision>19</cp:revision>
  <dcterms:created xsi:type="dcterms:W3CDTF">2025-09-01T19:37:26Z</dcterms:created>
  <dcterms:modified xsi:type="dcterms:W3CDTF">2025-09-01T20:28:46Z</dcterms:modified>
</cp:coreProperties>
</file>