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C970-DEE8-44E2-8AFE-7904EF4C9043}" type="datetimeFigureOut">
              <a:rPr lang="es-ES" smtClean="0"/>
              <a:t>12/03/2026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89F15-0241-4DFA-B21C-9D39EF936CD0}" type="slidenum">
              <a:rPr lang="es-ES" smtClean="0"/>
              <a:t>‹Nº›</a:t>
            </a:fld>
            <a:endParaRPr lang="es-E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2369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C970-DEE8-44E2-8AFE-7904EF4C9043}" type="datetimeFigureOut">
              <a:rPr lang="es-ES" smtClean="0"/>
              <a:t>12/03/2026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89F15-0241-4DFA-B21C-9D39EF936C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8453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C970-DEE8-44E2-8AFE-7904EF4C9043}" type="datetimeFigureOut">
              <a:rPr lang="es-ES" smtClean="0"/>
              <a:t>12/03/2026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89F15-0241-4DFA-B21C-9D39EF936C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6194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C970-DEE8-44E2-8AFE-7904EF4C9043}" type="datetimeFigureOut">
              <a:rPr lang="es-ES" smtClean="0"/>
              <a:t>12/03/2026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89F15-0241-4DFA-B21C-9D39EF936C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4620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C970-DEE8-44E2-8AFE-7904EF4C9043}" type="datetimeFigureOut">
              <a:rPr lang="es-ES" smtClean="0"/>
              <a:t>12/03/2026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89F15-0241-4DFA-B21C-9D39EF936C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9405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C970-DEE8-44E2-8AFE-7904EF4C9043}" type="datetimeFigureOut">
              <a:rPr lang="es-ES" smtClean="0"/>
              <a:t>12/03/2026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89F15-0241-4DFA-B21C-9D39EF936C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4726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C970-DEE8-44E2-8AFE-7904EF4C9043}" type="datetimeFigureOut">
              <a:rPr lang="es-ES" smtClean="0"/>
              <a:t>12/03/2026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89F15-0241-4DFA-B21C-9D39EF936C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5280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C970-DEE8-44E2-8AFE-7904EF4C9043}" type="datetimeFigureOut">
              <a:rPr lang="es-ES" smtClean="0"/>
              <a:t>12/03/2026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89F15-0241-4DFA-B21C-9D39EF936C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84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C970-DEE8-44E2-8AFE-7904EF4C9043}" type="datetimeFigureOut">
              <a:rPr lang="es-ES" smtClean="0"/>
              <a:t>12/03/2026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89F15-0241-4DFA-B21C-9D39EF936C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1847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C970-DEE8-44E2-8AFE-7904EF4C9043}" type="datetimeFigureOut">
              <a:rPr lang="es-ES" smtClean="0"/>
              <a:t>12/03/2026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89F15-0241-4DFA-B21C-9D39EF936C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3221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C970-DEE8-44E2-8AFE-7904EF4C9043}" type="datetimeFigureOut">
              <a:rPr lang="es-ES" smtClean="0"/>
              <a:t>12/03/2026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89F15-0241-4DFA-B21C-9D39EF936C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10146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C970-DEE8-44E2-8AFE-7904EF4C9043}" type="datetimeFigureOut">
              <a:rPr lang="es-ES" smtClean="0"/>
              <a:t>12/03/2026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89F15-0241-4DFA-B21C-9D39EF936CD0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802431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C970-DEE8-44E2-8AFE-7904EF4C9043}" type="datetimeFigureOut">
              <a:rPr lang="es-ES" smtClean="0"/>
              <a:t>12/03/2026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89F15-0241-4DFA-B21C-9D39EF936C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26031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MX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C970-DEE8-44E2-8AFE-7904EF4C9043}" type="datetimeFigureOut">
              <a:rPr lang="es-ES" smtClean="0"/>
              <a:t>12/03/2026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89F15-0241-4DFA-B21C-9D39EF936CD0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27837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MX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C970-DEE8-44E2-8AFE-7904EF4C9043}" type="datetimeFigureOut">
              <a:rPr lang="es-ES" smtClean="0"/>
              <a:t>12/03/2026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89F15-0241-4DFA-B21C-9D39EF936C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366254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C970-DEE8-44E2-8AFE-7904EF4C9043}" type="datetimeFigureOut">
              <a:rPr lang="es-ES" smtClean="0"/>
              <a:t>12/03/2026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89F15-0241-4DFA-B21C-9D39EF936C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44999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C970-DEE8-44E2-8AFE-7904EF4C9043}" type="datetimeFigureOut">
              <a:rPr lang="es-ES" smtClean="0"/>
              <a:t>12/03/2026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89F15-0241-4DFA-B21C-9D39EF936C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9737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FBAC970-DEE8-44E2-8AFE-7904EF4C9043}" type="datetimeFigureOut">
              <a:rPr lang="es-ES" smtClean="0"/>
              <a:t>12/03/2026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9589F15-0241-4DFA-B21C-9D39EF936C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17855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iblnews.es/experto-sugiere-vincular-la-aplicacion-de-la-inteligencia-artificial-en-la-ensenanza-con-procesos-ludicos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/3.0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open.spotify.com/show/6aMvWIk0A9NgORmoL4iLIy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4">
            <a:extLst>
              <a:ext uri="{FF2B5EF4-FFF2-40B4-BE49-F238E27FC236}">
                <a16:creationId xmlns:a16="http://schemas.microsoft.com/office/drawing/2014/main" id="{BD1758D4-5862-8A3C-7C43-72BE60D71BF0}"/>
              </a:ext>
            </a:extLst>
          </p:cNvPr>
          <p:cNvSpPr txBox="1">
            <a:spLocks/>
          </p:cNvSpPr>
          <p:nvPr/>
        </p:nvSpPr>
        <p:spPr>
          <a:xfrm>
            <a:off x="1153907" y="1854192"/>
            <a:ext cx="5092906" cy="15748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/>
              <a:t>EFINANCIERA</a:t>
            </a:r>
            <a:endParaRPr lang="es-ES_tradnl" dirty="0"/>
          </a:p>
        </p:txBody>
      </p:sp>
      <p:pic>
        <p:nvPicPr>
          <p:cNvPr id="5" name="Imagen 4" descr="Texto&#10;&#10;Descripción generada automáticamente">
            <a:extLst>
              <a:ext uri="{FF2B5EF4-FFF2-40B4-BE49-F238E27FC236}">
                <a16:creationId xmlns:a16="http://schemas.microsoft.com/office/drawing/2014/main" id="{18CCBF1B-B55C-9C84-C943-510DE6F4F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223388" y="1720645"/>
            <a:ext cx="4813500" cy="427456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C64B750-8604-9A29-BBE5-FE3290C6B0C6}"/>
              </a:ext>
            </a:extLst>
          </p:cNvPr>
          <p:cNvSpPr txBox="1"/>
          <p:nvPr/>
        </p:nvSpPr>
        <p:spPr>
          <a:xfrm>
            <a:off x="6223388" y="5995213"/>
            <a:ext cx="48135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900">
                <a:hlinkClick r:id="rId3" tooltip="https://iblnews.es/experto-sugiere-vincular-la-aplicacion-de-la-inteligencia-artificial-en-la-ensenanza-con-procesos-ludicos/"/>
              </a:rPr>
              <a:t>Esta foto</a:t>
            </a:r>
            <a:r>
              <a:rPr lang="es-PE" sz="900"/>
              <a:t> de Autor desconocido está bajo licencia </a:t>
            </a:r>
            <a:r>
              <a:rPr lang="es-PE" sz="900">
                <a:hlinkClick r:id="rId4" tooltip="https://creativecommons.org/licenses/by/3.0/"/>
              </a:rPr>
              <a:t>CC BY</a:t>
            </a:r>
            <a:endParaRPr lang="es-PE" sz="900"/>
          </a:p>
        </p:txBody>
      </p:sp>
    </p:spTree>
    <p:extLst>
      <p:ext uri="{BB962C8B-B14F-4D97-AF65-F5344CB8AC3E}">
        <p14:creationId xmlns:p14="http://schemas.microsoft.com/office/powerpoint/2010/main" val="2498604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9">
            <a:extLst>
              <a:ext uri="{FF2B5EF4-FFF2-40B4-BE49-F238E27FC236}">
                <a16:creationId xmlns:a16="http://schemas.microsoft.com/office/drawing/2014/main" id="{B77E487F-A937-5673-FCB8-2C277CF08136}"/>
              </a:ext>
            </a:extLst>
          </p:cNvPr>
          <p:cNvSpPr txBox="1">
            <a:spLocks/>
          </p:cNvSpPr>
          <p:nvPr/>
        </p:nvSpPr>
        <p:spPr>
          <a:xfrm>
            <a:off x="1207363" y="1017766"/>
            <a:ext cx="5530788" cy="632859"/>
          </a:xfrm>
          <a:prstGeom prst="roundRect">
            <a:avLst>
              <a:gd name="adj" fmla="val 0"/>
            </a:avLst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s-PE" sz="1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EFINICIONES</a:t>
            </a:r>
            <a:endParaRPr lang="es-ES_tradnl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C2395D7-CAF4-F498-3248-7869303A3BDC}"/>
              </a:ext>
            </a:extLst>
          </p:cNvPr>
          <p:cNvSpPr txBox="1"/>
          <p:nvPr/>
        </p:nvSpPr>
        <p:spPr>
          <a:xfrm>
            <a:off x="304799" y="3076274"/>
            <a:ext cx="10107562" cy="2610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s-MX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es el interés? </a:t>
            </a:r>
            <a:endParaRPr lang="es-P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es-MX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el dinero tiene un costo en el tiempo.</a:t>
            </a:r>
            <a:endParaRPr lang="es-P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PE" sz="1800" b="1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 tasa de interés, o lo que conocemos como tipo de interés, es el precio que paga aquel que quiere disponer temporalmente de un dinero y lo solicita mediante un préstamo, crédito u otro tipo de obligación.</a:t>
            </a:r>
            <a:endParaRPr lang="es-P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PE" sz="1800" b="1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Adam Smith</a:t>
            </a:r>
            <a:r>
              <a:rPr lang="es-PE" sz="1800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creía que el dinero, como mercancía, estaba sujeto a la oferta y la demanda. En economía, el interés es una magnitud, generalmente expuesta como un porcentaje (comúnmente designada “tasa”) que paga un prestatario por el uso del dinero que toma de un prestamista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926851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67A22A8-FEF5-C161-D1DB-82635A09A367}"/>
              </a:ext>
            </a:extLst>
          </p:cNvPr>
          <p:cNvSpPr txBox="1"/>
          <p:nvPr/>
        </p:nvSpPr>
        <p:spPr>
          <a:xfrm>
            <a:off x="1524000" y="2446669"/>
            <a:ext cx="8672052" cy="19695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.- INTERES SIMPLE</a:t>
            </a:r>
            <a:endParaRPr lang="es-P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= C </a:t>
            </a:r>
            <a:r>
              <a:rPr lang="en-US" sz="1800" dirty="0" err="1">
                <a:solidFill>
                  <a:srgbClr val="2021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</a:t>
            </a:r>
            <a:endParaRPr lang="es-P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PE" sz="1800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C= capital</a:t>
            </a:r>
            <a:endParaRPr lang="es-P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PE" sz="1800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 = tasa de interés</a:t>
            </a:r>
            <a:endParaRPr lang="es-P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PE" sz="1800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 = tiempo</a:t>
            </a:r>
            <a:endParaRPr lang="es-P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98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84A47DD-F50F-4794-28B5-77F5B89C6B5E}"/>
              </a:ext>
            </a:extLst>
          </p:cNvPr>
          <p:cNvSpPr txBox="1"/>
          <p:nvPr/>
        </p:nvSpPr>
        <p:spPr>
          <a:xfrm>
            <a:off x="992681" y="1181852"/>
            <a:ext cx="10559844" cy="4301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PE" sz="1800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INTERES COMPUESTO</a:t>
            </a:r>
            <a:endParaRPr lang="es-P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PE" sz="1800" b="1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Interés compuesto</a:t>
            </a:r>
            <a:r>
              <a:rPr lang="es-PE" sz="1800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Según Merino Segura (2011) “es el </a:t>
            </a:r>
            <a:r>
              <a:rPr lang="es-PE" sz="1800" b="1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interés</a:t>
            </a:r>
            <a:r>
              <a:rPr lang="es-PE" sz="1800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que se genera (gana o paga) sobre un capital o principal que va aumentando a medida que los </a:t>
            </a:r>
            <a:r>
              <a:rPr lang="es-PE" sz="1800" b="1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intereses</a:t>
            </a:r>
            <a:r>
              <a:rPr lang="es-PE" sz="1800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generados en períodos anteriores se suman o adicionan al capital o principal, es decir se capitalizan o se convierten en capital o principal” </a:t>
            </a:r>
            <a:endParaRPr lang="es-P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PE" sz="1800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P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PE" sz="2400" i="1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 = C × (1 + i)</a:t>
            </a:r>
            <a:r>
              <a:rPr lang="es-PE" sz="1400" i="1" baseline="30000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n​</a:t>
            </a:r>
            <a:endParaRPr lang="es-P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PE" sz="1400" i="1" baseline="30000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P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es-PE" sz="1600" i="1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 </a:t>
            </a:r>
            <a:r>
              <a:rPr lang="es-PE" sz="1600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 la suma de capital más intereses al final del período.</a:t>
            </a:r>
            <a:endParaRPr lang="es-PE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es-PE" sz="1600" i="1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s-PE" sz="1600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es el capital inicial.</a:t>
            </a:r>
            <a:endParaRPr lang="es-PE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es-PE" sz="1600" i="1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 </a:t>
            </a:r>
            <a:r>
              <a:rPr lang="es-PE" sz="1600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 la tasa de interés compuesto.</a:t>
            </a:r>
            <a:endParaRPr lang="es-PE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750"/>
              </a:spcAft>
            </a:pPr>
            <a:r>
              <a:rPr lang="es-PE" sz="1100" i="1" baseline="30000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s-PE" sz="1600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es el número de períodos durante los cuales se capitaliza el interés compuesto.</a:t>
            </a:r>
            <a:endParaRPr lang="es-PE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176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64E4FA8-75AB-9D8E-8FC8-0DFBAB9BEAD9}"/>
              </a:ext>
            </a:extLst>
          </p:cNvPr>
          <p:cNvSpPr txBox="1"/>
          <p:nvPr/>
        </p:nvSpPr>
        <p:spPr>
          <a:xfrm>
            <a:off x="861929" y="1287411"/>
            <a:ext cx="9556955" cy="2060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PE" sz="1800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DINERO EN EL TIEMPO</a:t>
            </a:r>
            <a:endParaRPr lang="es-P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PE" sz="1800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 ACTUAL</a:t>
            </a:r>
            <a:endParaRPr lang="es-P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PE" sz="1800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valor actual es el </a:t>
            </a:r>
            <a:r>
              <a:rPr lang="es-PE" sz="1800" b="1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 presente que tiene una determinada cantidad de dinero que vamos a recibir en un futuro</a:t>
            </a:r>
            <a:r>
              <a:rPr lang="es-PE" sz="1800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Para conocer este valor actual habrá que tener en cuenta el flujo de dinero que vamos a recibir y una tasa que tendremos que descontar de esos flujos futuros.</a:t>
            </a:r>
            <a:endParaRPr lang="es-P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596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41B1AAF-A08E-3F2D-28EE-86660142E3AA}"/>
              </a:ext>
            </a:extLst>
          </p:cNvPr>
          <p:cNvSpPr txBox="1"/>
          <p:nvPr/>
        </p:nvSpPr>
        <p:spPr>
          <a:xfrm>
            <a:off x="664529" y="1272919"/>
            <a:ext cx="10058400" cy="10690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PE" sz="1800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 ACTUAL NETO</a:t>
            </a:r>
            <a:endParaRPr lang="es-P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PE" sz="1800" b="1" dirty="0" err="1">
                <a:solidFill>
                  <a:srgbClr val="2021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Rocabert</a:t>
            </a:r>
            <a:r>
              <a:rPr lang="es-PE" sz="1800" b="1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(2007) “el VAN mide la deseabilidad de un proyecto en términos absolutos, calcula la cantidad total en que ha aumentado el capital como consecuencia del proyecto</a:t>
            </a:r>
            <a:r>
              <a:rPr lang="es-PE" sz="1800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”.</a:t>
            </a:r>
            <a:endParaRPr lang="es-P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644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4">
            <a:extLst>
              <a:ext uri="{FF2B5EF4-FFF2-40B4-BE49-F238E27FC236}">
                <a16:creationId xmlns:a16="http://schemas.microsoft.com/office/drawing/2014/main" id="{3ABC1883-8EA4-840B-E7A8-EED30218D28E}"/>
              </a:ext>
            </a:extLst>
          </p:cNvPr>
          <p:cNvSpPr txBox="1">
            <a:spLocks/>
          </p:cNvSpPr>
          <p:nvPr/>
        </p:nvSpPr>
        <p:spPr>
          <a:xfrm>
            <a:off x="2374769" y="1249494"/>
            <a:ext cx="2874181" cy="671276"/>
          </a:xfrm>
          <a:prstGeom prst="roundRect">
            <a:avLst>
              <a:gd name="adj" fmla="val 0"/>
            </a:avLst>
          </a:prstGeom>
        </p:spPr>
        <p:txBody>
          <a:bodyPr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/>
              <a:t>El dinero en el Tiempo</a:t>
            </a:r>
            <a:endParaRPr lang="es-PE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D488C9-89F7-F230-27BD-462331182D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6846" y="3518573"/>
            <a:ext cx="5367000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altLang="es-PE" sz="1100" b="1" i="0" u="sng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DINERO EN EL TIEMPO</a:t>
            </a:r>
            <a:endParaRPr kumimoji="0" lang="es-PE" altLang="es-PE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PE" altLang="es-P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Imagen 1" descr="por favor un dibujo de una recta numerica - Brainly.lat">
            <a:extLst>
              <a:ext uri="{FF2B5EF4-FFF2-40B4-BE49-F238E27FC236}">
                <a16:creationId xmlns:a16="http://schemas.microsoft.com/office/drawing/2014/main" id="{5265BABC-2F1E-9214-C890-8A506FD34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46" y="4016477"/>
            <a:ext cx="5947292" cy="112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2609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1A0A1D1-F66B-4B1B-DF61-5611BF2B1613}"/>
              </a:ext>
            </a:extLst>
          </p:cNvPr>
          <p:cNvSpPr txBox="1"/>
          <p:nvPr/>
        </p:nvSpPr>
        <p:spPr>
          <a:xfrm>
            <a:off x="809837" y="1142609"/>
            <a:ext cx="8829368" cy="237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P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EJEMPLO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P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= C. i . 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P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Sea un capital de s/ 1000.00 al 5% en 10 y 20 meses respectivamente.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P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¿Analizar que tipo de Ecuación es? Desde la perspectiva de la Econometría Financiera.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P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LINK PODCAST FINANCIERO DEL PROFESOR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P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https://open.spotify.com/show/6aMvWIk0A9NgORmoL4iLIy#login</a:t>
            </a:r>
          </a:p>
        </p:txBody>
      </p:sp>
    </p:spTree>
    <p:extLst>
      <p:ext uri="{BB962C8B-B14F-4D97-AF65-F5344CB8AC3E}">
        <p14:creationId xmlns:p14="http://schemas.microsoft.com/office/powerpoint/2010/main" val="2632270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3">
            <a:extLst>
              <a:ext uri="{FF2B5EF4-FFF2-40B4-BE49-F238E27FC236}">
                <a16:creationId xmlns:a16="http://schemas.microsoft.com/office/drawing/2014/main" id="{713AA6B3-EFBF-F00F-FCAD-2313FE2CCCF1}"/>
              </a:ext>
            </a:extLst>
          </p:cNvPr>
          <p:cNvSpPr txBox="1">
            <a:spLocks/>
          </p:cNvSpPr>
          <p:nvPr/>
        </p:nvSpPr>
        <p:spPr>
          <a:xfrm>
            <a:off x="2374769" y="1249494"/>
            <a:ext cx="5260769" cy="671276"/>
          </a:xfrm>
          <a:prstGeom prst="roundRect">
            <a:avLst>
              <a:gd name="adj" fmla="val 0"/>
            </a:avLst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dirty="0"/>
              <a:t>Recursos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E0C607-5DE4-B1FA-0D7D-B0819CC0B61D}"/>
              </a:ext>
            </a:extLst>
          </p:cNvPr>
          <p:cNvSpPr txBox="1">
            <a:spLocks/>
          </p:cNvSpPr>
          <p:nvPr/>
        </p:nvSpPr>
        <p:spPr>
          <a:xfrm>
            <a:off x="1227201" y="2264978"/>
            <a:ext cx="9484342" cy="335093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S_tradnl" dirty="0"/>
              <a:t> </a:t>
            </a:r>
          </a:p>
          <a:p>
            <a:endParaRPr lang="es-ES_tradnl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LINKS PODCAST PROFESOR</a:t>
            </a:r>
            <a:endParaRPr lang="es-PE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s-MX" sz="18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https://open.spotify.com/show/6aMvWIk0A9NgORmoL4iLIy</a:t>
            </a:r>
            <a:endParaRPr lang="es-PE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946318120"/>
      </p:ext>
    </p:extLst>
  </p:cSld>
  <p:clrMapOvr>
    <a:masterClrMapping/>
  </p:clrMapOvr>
</p:sld>
</file>

<file path=ppt/theme/theme1.xml><?xml version="1.0" encoding="utf-8"?>
<a:theme xmlns:a="http://schemas.openxmlformats.org/drawingml/2006/main" name="Sector">
  <a:themeElements>
    <a:clrScheme name="Sector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ector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cto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0</TotalTime>
  <Words>436</Words>
  <Application>Microsoft Office PowerPoint</Application>
  <PresentationFormat>Panorámica</PresentationFormat>
  <Paragraphs>39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7" baseType="lpstr">
      <vt:lpstr>Arial</vt:lpstr>
      <vt:lpstr>Calibri</vt:lpstr>
      <vt:lpstr>Century Gothic</vt:lpstr>
      <vt:lpstr>Helvetica</vt:lpstr>
      <vt:lpstr>Roboto</vt:lpstr>
      <vt:lpstr>Times New Roman</vt:lpstr>
      <vt:lpstr>Wingdings 3</vt:lpstr>
      <vt:lpstr>Sector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HELMUT FRANK MONZON ROSAS</dc:creator>
  <cp:lastModifiedBy>HELMUT FRANK MONZON ROSAS</cp:lastModifiedBy>
  <cp:revision>1</cp:revision>
  <dcterms:created xsi:type="dcterms:W3CDTF">2026-03-12T20:32:06Z</dcterms:created>
  <dcterms:modified xsi:type="dcterms:W3CDTF">2026-03-12T20:32:32Z</dcterms:modified>
</cp:coreProperties>
</file>