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3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2" r:id="rId27"/>
    <p:sldId id="294" r:id="rId28"/>
    <p:sldId id="295" r:id="rId29"/>
    <p:sldId id="297" r:id="rId30"/>
    <p:sldId id="296" r:id="rId31"/>
    <p:sldId id="298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E5E"/>
    <a:srgbClr val="767879"/>
    <a:srgbClr val="0077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4310F-8F78-42D5-8164-8D6CC75D82B2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5A01C-A0FB-4218-83E3-F261419E482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9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PE"/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38F3A46-1079-4B51-A794-7D930E5193CD}" type="slidenum">
              <a:rPr lang="es-ES" altLang="es-PE">
                <a:latin typeface="Calibri" panose="020F0502020204030204" pitchFamily="34" charset="0"/>
              </a:rPr>
              <a:pPr eaLnBrk="1" hangingPunct="1"/>
              <a:t>12</a:t>
            </a:fld>
            <a:endParaRPr lang="es-ES" altLang="es-P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60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PE"/>
          </a:p>
        </p:txBody>
      </p:sp>
      <p:sp>
        <p:nvSpPr>
          <p:cNvPr id="43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BF3279-48A0-457D-B2B9-1CCBBAAB0E80}" type="slidenum">
              <a:rPr lang="es-ES" altLang="es-PE">
                <a:latin typeface="Calibri" panose="020F0502020204030204" pitchFamily="34" charset="0"/>
              </a:rPr>
              <a:pPr eaLnBrk="1" hangingPunct="1"/>
              <a:t>13</a:t>
            </a:fld>
            <a:endParaRPr lang="es-ES" altLang="es-P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862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PE"/>
          </a:p>
        </p:txBody>
      </p:sp>
      <p:sp>
        <p:nvSpPr>
          <p:cNvPr id="44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E5BAA4-C804-4DC5-976D-C2151E451612}" type="slidenum">
              <a:rPr lang="es-ES" altLang="es-PE">
                <a:latin typeface="Calibri" panose="020F0502020204030204" pitchFamily="34" charset="0"/>
              </a:rPr>
              <a:pPr eaLnBrk="1" hangingPunct="1"/>
              <a:t>14</a:t>
            </a:fld>
            <a:endParaRPr lang="es-ES" altLang="es-P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527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PE"/>
          </a:p>
        </p:txBody>
      </p:sp>
      <p:sp>
        <p:nvSpPr>
          <p:cNvPr id="45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32361AB-3050-41E1-966A-E90BF32A0D91}" type="slidenum">
              <a:rPr lang="es-ES" altLang="es-PE">
                <a:latin typeface="Calibri" panose="020F0502020204030204" pitchFamily="34" charset="0"/>
              </a:rPr>
              <a:pPr eaLnBrk="1" hangingPunct="1"/>
              <a:t>15</a:t>
            </a:fld>
            <a:endParaRPr lang="es-ES" altLang="es-P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PE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PE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8">
            <a:extLst>
              <a:ext uri="{FF2B5EF4-FFF2-40B4-BE49-F238E27FC236}">
                <a16:creationId xmlns:a16="http://schemas.microsoft.com/office/drawing/2014/main" id="{D2F93491-E92C-41E5-96C7-2FEC78EA983D}"/>
              </a:ext>
            </a:extLst>
          </p:cNvPr>
          <p:cNvSpPr/>
          <p:nvPr userDrawn="1"/>
        </p:nvSpPr>
        <p:spPr>
          <a:xfrm>
            <a:off x="1548383" y="6740650"/>
            <a:ext cx="5400675" cy="0"/>
          </a:xfrm>
          <a:custGeom>
            <a:avLst/>
            <a:gdLst/>
            <a:ahLst/>
            <a:cxnLst/>
            <a:rect l="l" t="t" r="r" b="b"/>
            <a:pathLst>
              <a:path w="5400675">
                <a:moveTo>
                  <a:pt x="0" y="0"/>
                </a:moveTo>
                <a:lnTo>
                  <a:pt x="5400547" y="1"/>
                </a:lnTo>
              </a:path>
            </a:pathLst>
          </a:custGeom>
          <a:ln w="9144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0">
            <a:extLst>
              <a:ext uri="{FF2B5EF4-FFF2-40B4-BE49-F238E27FC236}">
                <a16:creationId xmlns:a16="http://schemas.microsoft.com/office/drawing/2014/main" id="{317ECC21-079D-4F5C-9DF0-06CE0F90F744}"/>
              </a:ext>
            </a:extLst>
          </p:cNvPr>
          <p:cNvSpPr/>
          <p:nvPr userDrawn="1"/>
        </p:nvSpPr>
        <p:spPr>
          <a:xfrm>
            <a:off x="2448307" y="1844039"/>
            <a:ext cx="4247387" cy="4195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DBD1837C-1336-4347-B908-0BEEF3D8CF21}"/>
              </a:ext>
            </a:extLst>
          </p:cNvPr>
          <p:cNvSpPr/>
          <p:nvPr userDrawn="1"/>
        </p:nvSpPr>
        <p:spPr>
          <a:xfrm>
            <a:off x="0" y="6380987"/>
            <a:ext cx="477520" cy="477520"/>
          </a:xfrm>
          <a:custGeom>
            <a:avLst/>
            <a:gdLst/>
            <a:ahLst/>
            <a:cxnLst/>
            <a:rect l="l" t="t" r="r" b="b"/>
            <a:pathLst>
              <a:path w="477520" h="477520">
                <a:moveTo>
                  <a:pt x="0" y="477011"/>
                </a:moveTo>
                <a:lnTo>
                  <a:pt x="477012" y="477011"/>
                </a:lnTo>
                <a:lnTo>
                  <a:pt x="477012" y="0"/>
                </a:lnTo>
                <a:lnTo>
                  <a:pt x="0" y="0"/>
                </a:lnTo>
                <a:lnTo>
                  <a:pt x="0" y="477011"/>
                </a:lnTo>
                <a:close/>
              </a:path>
            </a:pathLst>
          </a:custGeom>
          <a:solidFill>
            <a:srgbClr val="021E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24">
            <a:extLst>
              <a:ext uri="{FF2B5EF4-FFF2-40B4-BE49-F238E27FC236}">
                <a16:creationId xmlns:a16="http://schemas.microsoft.com/office/drawing/2014/main" id="{16D454AE-C685-4840-AC71-3270AF26FC26}"/>
              </a:ext>
            </a:extLst>
          </p:cNvPr>
          <p:cNvSpPr/>
          <p:nvPr userDrawn="1"/>
        </p:nvSpPr>
        <p:spPr>
          <a:xfrm>
            <a:off x="8523731" y="1179575"/>
            <a:ext cx="620395" cy="622300"/>
          </a:xfrm>
          <a:custGeom>
            <a:avLst/>
            <a:gdLst/>
            <a:ahLst/>
            <a:cxnLst/>
            <a:rect l="l" t="t" r="r" b="b"/>
            <a:pathLst>
              <a:path w="620395" h="622300">
                <a:moveTo>
                  <a:pt x="0" y="621791"/>
                </a:moveTo>
                <a:lnTo>
                  <a:pt x="620268" y="621791"/>
                </a:lnTo>
                <a:lnTo>
                  <a:pt x="620268" y="0"/>
                </a:lnTo>
                <a:lnTo>
                  <a:pt x="0" y="0"/>
                </a:lnTo>
                <a:lnTo>
                  <a:pt x="0" y="621791"/>
                </a:lnTo>
                <a:close/>
              </a:path>
            </a:pathLst>
          </a:custGeom>
          <a:solidFill>
            <a:srgbClr val="021E5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25">
            <a:extLst>
              <a:ext uri="{FF2B5EF4-FFF2-40B4-BE49-F238E27FC236}">
                <a16:creationId xmlns:a16="http://schemas.microsoft.com/office/drawing/2014/main" id="{3329CCCA-43A4-49BA-AEA0-63EEF0D2A897}"/>
              </a:ext>
            </a:extLst>
          </p:cNvPr>
          <p:cNvSpPr/>
          <p:nvPr userDrawn="1"/>
        </p:nvSpPr>
        <p:spPr>
          <a:xfrm>
            <a:off x="7807452" y="548640"/>
            <a:ext cx="620395" cy="620395"/>
          </a:xfrm>
          <a:custGeom>
            <a:avLst/>
            <a:gdLst/>
            <a:ahLst/>
            <a:cxnLst/>
            <a:rect l="l" t="t" r="r" b="b"/>
            <a:pathLst>
              <a:path w="620395" h="620394">
                <a:moveTo>
                  <a:pt x="0" y="620267"/>
                </a:moveTo>
                <a:lnTo>
                  <a:pt x="620268" y="620267"/>
                </a:lnTo>
                <a:lnTo>
                  <a:pt x="620268" y="0"/>
                </a:lnTo>
                <a:lnTo>
                  <a:pt x="0" y="0"/>
                </a:lnTo>
                <a:lnTo>
                  <a:pt x="0" y="620267"/>
                </a:lnTo>
                <a:close/>
              </a:path>
            </a:pathLst>
          </a:custGeom>
          <a:solidFill>
            <a:srgbClr val="0077C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id="{C4EE709E-7D46-457B-ADA1-D7BBEE017B7A}"/>
              </a:ext>
            </a:extLst>
          </p:cNvPr>
          <p:cNvSpPr/>
          <p:nvPr userDrawn="1"/>
        </p:nvSpPr>
        <p:spPr>
          <a:xfrm>
            <a:off x="8523731" y="0"/>
            <a:ext cx="620395" cy="620395"/>
          </a:xfrm>
          <a:custGeom>
            <a:avLst/>
            <a:gdLst/>
            <a:ahLst/>
            <a:cxnLst/>
            <a:rect l="l" t="t" r="r" b="b"/>
            <a:pathLst>
              <a:path w="620395" h="620395">
                <a:moveTo>
                  <a:pt x="0" y="620267"/>
                </a:moveTo>
                <a:lnTo>
                  <a:pt x="620268" y="620267"/>
                </a:lnTo>
                <a:lnTo>
                  <a:pt x="620268" y="0"/>
                </a:lnTo>
                <a:lnTo>
                  <a:pt x="0" y="0"/>
                </a:lnTo>
                <a:lnTo>
                  <a:pt x="0" y="620267"/>
                </a:lnTo>
                <a:close/>
              </a:path>
            </a:pathLst>
          </a:custGeom>
          <a:solidFill>
            <a:srgbClr val="76787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27">
            <a:extLst>
              <a:ext uri="{FF2B5EF4-FFF2-40B4-BE49-F238E27FC236}">
                <a16:creationId xmlns:a16="http://schemas.microsoft.com/office/drawing/2014/main" id="{387958A6-8F76-447F-BD8F-5054ADDE6A0B}"/>
              </a:ext>
            </a:extLst>
          </p:cNvPr>
          <p:cNvSpPr/>
          <p:nvPr userDrawn="1"/>
        </p:nvSpPr>
        <p:spPr>
          <a:xfrm>
            <a:off x="539495" y="5903976"/>
            <a:ext cx="477520" cy="477520"/>
          </a:xfrm>
          <a:custGeom>
            <a:avLst/>
            <a:gdLst/>
            <a:ahLst/>
            <a:cxnLst/>
            <a:rect l="l" t="t" r="r" b="b"/>
            <a:pathLst>
              <a:path w="477519" h="477520">
                <a:moveTo>
                  <a:pt x="0" y="477012"/>
                </a:moveTo>
                <a:lnTo>
                  <a:pt x="477011" y="477012"/>
                </a:lnTo>
                <a:lnTo>
                  <a:pt x="477011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solidFill>
            <a:srgbClr val="0077C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28">
            <a:extLst>
              <a:ext uri="{FF2B5EF4-FFF2-40B4-BE49-F238E27FC236}">
                <a16:creationId xmlns:a16="http://schemas.microsoft.com/office/drawing/2014/main" id="{10C80925-A59F-4369-8869-616F921F5D26}"/>
              </a:ext>
            </a:extLst>
          </p:cNvPr>
          <p:cNvSpPr/>
          <p:nvPr userDrawn="1"/>
        </p:nvSpPr>
        <p:spPr>
          <a:xfrm>
            <a:off x="0" y="5428488"/>
            <a:ext cx="477520" cy="475615"/>
          </a:xfrm>
          <a:custGeom>
            <a:avLst/>
            <a:gdLst/>
            <a:ahLst/>
            <a:cxnLst/>
            <a:rect l="l" t="t" r="r" b="b"/>
            <a:pathLst>
              <a:path w="477520" h="475614">
                <a:moveTo>
                  <a:pt x="0" y="475488"/>
                </a:moveTo>
                <a:lnTo>
                  <a:pt x="477012" y="475488"/>
                </a:lnTo>
                <a:lnTo>
                  <a:pt x="477012" y="0"/>
                </a:lnTo>
                <a:lnTo>
                  <a:pt x="0" y="0"/>
                </a:lnTo>
                <a:lnTo>
                  <a:pt x="0" y="475488"/>
                </a:lnTo>
                <a:close/>
              </a:path>
            </a:pathLst>
          </a:custGeom>
          <a:solidFill>
            <a:srgbClr val="76787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29">
            <a:extLst>
              <a:ext uri="{FF2B5EF4-FFF2-40B4-BE49-F238E27FC236}">
                <a16:creationId xmlns:a16="http://schemas.microsoft.com/office/drawing/2014/main" id="{1F00D27F-EBCD-4CD2-B2D6-7821C49D3E88}"/>
              </a:ext>
            </a:extLst>
          </p:cNvPr>
          <p:cNvSpPr/>
          <p:nvPr userDrawn="1"/>
        </p:nvSpPr>
        <p:spPr>
          <a:xfrm>
            <a:off x="7159752" y="6021323"/>
            <a:ext cx="1818131" cy="611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31">
            <a:extLst>
              <a:ext uri="{FF2B5EF4-FFF2-40B4-BE49-F238E27FC236}">
                <a16:creationId xmlns:a16="http://schemas.microsoft.com/office/drawing/2014/main" id="{3F90D4DD-BC3B-4F00-B7FB-17379FCDA7FE}"/>
              </a:ext>
            </a:extLst>
          </p:cNvPr>
          <p:cNvSpPr/>
          <p:nvPr userDrawn="1"/>
        </p:nvSpPr>
        <p:spPr>
          <a:xfrm>
            <a:off x="8985504" y="2348483"/>
            <a:ext cx="0" cy="3319145"/>
          </a:xfrm>
          <a:custGeom>
            <a:avLst/>
            <a:gdLst/>
            <a:ahLst/>
            <a:cxnLst/>
            <a:rect l="l" t="t" r="r" b="b"/>
            <a:pathLst>
              <a:path h="3319145">
                <a:moveTo>
                  <a:pt x="0" y="0"/>
                </a:moveTo>
                <a:lnTo>
                  <a:pt x="0" y="3318611"/>
                </a:lnTo>
              </a:path>
            </a:pathLst>
          </a:custGeom>
          <a:ln w="9144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  <p:sp>
        <p:nvSpPr>
          <p:cNvPr id="30" name="2 Marcador de contenido">
            <a:extLst>
              <a:ext uri="{FF2B5EF4-FFF2-40B4-BE49-F238E27FC236}">
                <a16:creationId xmlns:a16="http://schemas.microsoft.com/office/drawing/2014/main" id="{73FC96B7-84CC-4309-BA3B-387CBD62C72D}"/>
              </a:ext>
            </a:extLst>
          </p:cNvPr>
          <p:cNvSpPr>
            <a:spLocks noGrp="1"/>
          </p:cNvSpPr>
          <p:nvPr userDrawn="1">
            <p:ph sz="half" idx="13" hasCustomPrompt="1"/>
          </p:nvPr>
        </p:nvSpPr>
        <p:spPr>
          <a:xfrm>
            <a:off x="861951" y="5055651"/>
            <a:ext cx="7255698" cy="43352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600">
                <a:solidFill>
                  <a:sysClr val="windowText" lastClr="000000"/>
                </a:solidFill>
              </a:defRPr>
            </a:lvl1pPr>
            <a:lvl2pPr marL="585216" indent="0" algn="l">
              <a:buNone/>
              <a:defRPr sz="2400">
                <a:solidFill>
                  <a:schemeClr val="bg1"/>
                </a:solidFill>
              </a:defRPr>
            </a:lvl2pPr>
            <a:lvl3pPr marL="905256" indent="0" algn="l">
              <a:buNone/>
              <a:defRPr sz="2000">
                <a:solidFill>
                  <a:schemeClr val="bg1"/>
                </a:solidFill>
              </a:defRPr>
            </a:lvl3pPr>
            <a:lvl4pPr marL="1170432" indent="0" algn="l">
              <a:buNone/>
              <a:defRPr sz="1800">
                <a:solidFill>
                  <a:schemeClr val="bg1"/>
                </a:solidFill>
              </a:defRPr>
            </a:lvl4pPr>
            <a:lvl5pPr marL="1362456" indent="0" algn="l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eaLnBrk="1" latinLnBrk="0" hangingPunct="1"/>
            <a:r>
              <a:rPr lang="es-ES" dirty="0"/>
              <a:t>Haga clic para modificar el estilo de texto del patrón</a:t>
            </a:r>
            <a:endParaRPr kumimoji="0" lang="en-US" dirty="0"/>
          </a:p>
        </p:txBody>
      </p:sp>
      <p:sp>
        <p:nvSpPr>
          <p:cNvPr id="31" name="2 Marcador de texto">
            <a:extLst>
              <a:ext uri="{FF2B5EF4-FFF2-40B4-BE49-F238E27FC236}">
                <a16:creationId xmlns:a16="http://schemas.microsoft.com/office/drawing/2014/main" id="{4437388F-330C-4FB6-896D-5FB1B48F2A8A}"/>
              </a:ext>
            </a:extLst>
          </p:cNvPr>
          <p:cNvSpPr>
            <a:spLocks noGrp="1"/>
          </p:cNvSpPr>
          <p:nvPr userDrawn="1">
            <p:ph type="body" idx="14"/>
          </p:nvPr>
        </p:nvSpPr>
        <p:spPr>
          <a:xfrm>
            <a:off x="861951" y="1833445"/>
            <a:ext cx="7255698" cy="1754833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000" b="1" cap="all" normalizeH="0" baseline="0">
                <a:solidFill>
                  <a:srgbClr val="C00000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</p:txBody>
      </p:sp>
      <p:sp>
        <p:nvSpPr>
          <p:cNvPr id="32" name="2 Marcador de texto">
            <a:extLst>
              <a:ext uri="{FF2B5EF4-FFF2-40B4-BE49-F238E27FC236}">
                <a16:creationId xmlns:a16="http://schemas.microsoft.com/office/drawing/2014/main" id="{6DFB5B26-3863-46AB-8F97-4EDE354CAE19}"/>
              </a:ext>
            </a:extLst>
          </p:cNvPr>
          <p:cNvSpPr>
            <a:spLocks noGrp="1"/>
          </p:cNvSpPr>
          <p:nvPr userDrawn="1">
            <p:ph type="body" idx="15"/>
          </p:nvPr>
        </p:nvSpPr>
        <p:spPr>
          <a:xfrm>
            <a:off x="861951" y="3732245"/>
            <a:ext cx="7255698" cy="1179439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600" b="0" cap="none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</p:txBody>
      </p:sp>
      <p:pic>
        <p:nvPicPr>
          <p:cNvPr id="33" name="Picture 5">
            <a:extLst>
              <a:ext uri="{FF2B5EF4-FFF2-40B4-BE49-F238E27FC236}">
                <a16:creationId xmlns:a16="http://schemas.microsoft.com/office/drawing/2014/main" id="{0391D0B4-5D46-4FC1-959F-EDE3D16073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14" y="376219"/>
            <a:ext cx="3626802" cy="965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838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05472"/>
            <a:ext cx="7081727" cy="1055035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60507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736197"/>
            <a:ext cx="3868340" cy="3453466"/>
          </a:xfrm>
        </p:spPr>
        <p:txBody>
          <a:bodyPr/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60507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736197"/>
            <a:ext cx="3887391" cy="345346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27726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4DB015A-8A99-4445-9CE5-1B30999782A8}" type="datetimeFigureOut">
              <a:rPr lang="es-PE" smtClean="0"/>
              <a:pPr/>
              <a:t>6/04/2021</a:t>
            </a:fld>
            <a:endParaRPr lang="es-PE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PE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2F00E81-D404-44AE-8A6A-1DDBA71D5071}" type="slidenum">
              <a:rPr lang="es-PE" smtClean="0"/>
              <a:pPr/>
              <a:t>‹Nº›</a:t>
            </a:fld>
            <a:endParaRPr lang="es-PE" dirty="0"/>
          </a:p>
        </p:txBody>
      </p:sp>
      <p:grpSp>
        <p:nvGrpSpPr>
          <p:cNvPr id="11" name="Grupo 18">
            <a:extLst>
              <a:ext uri="{FF2B5EF4-FFF2-40B4-BE49-F238E27FC236}">
                <a16:creationId xmlns:a16="http://schemas.microsoft.com/office/drawing/2014/main" id="{1516EB1E-5081-4EAD-B46C-91E0A6B67825}"/>
              </a:ext>
            </a:extLst>
          </p:cNvPr>
          <p:cNvGrpSpPr/>
          <p:nvPr userDrawn="1"/>
        </p:nvGrpSpPr>
        <p:grpSpPr>
          <a:xfrm>
            <a:off x="0" y="0"/>
            <a:ext cx="9144126" cy="6858507"/>
            <a:chOff x="0" y="0"/>
            <a:chExt cx="9144126" cy="6858507"/>
          </a:xfrm>
        </p:grpSpPr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789B25B2-499F-4863-A825-1CD52BAE2BF5}"/>
                </a:ext>
              </a:extLst>
            </p:cNvPr>
            <p:cNvSpPr/>
            <p:nvPr userDrawn="1"/>
          </p:nvSpPr>
          <p:spPr>
            <a:xfrm>
              <a:off x="1548383" y="6740650"/>
              <a:ext cx="5400675" cy="0"/>
            </a:xfrm>
            <a:custGeom>
              <a:avLst/>
              <a:gdLst/>
              <a:ahLst/>
              <a:cxnLst/>
              <a:rect l="l" t="t" r="r" b="b"/>
              <a:pathLst>
                <a:path w="5400675">
                  <a:moveTo>
                    <a:pt x="0" y="0"/>
                  </a:moveTo>
                  <a:lnTo>
                    <a:pt x="5400547" y="1"/>
                  </a:lnTo>
                </a:path>
              </a:pathLst>
            </a:custGeom>
            <a:ln w="914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3C41ECD4-0DA6-4E07-88AB-AF49356F1012}"/>
                </a:ext>
              </a:extLst>
            </p:cNvPr>
            <p:cNvSpPr/>
            <p:nvPr userDrawn="1"/>
          </p:nvSpPr>
          <p:spPr>
            <a:xfrm>
              <a:off x="2448307" y="1844039"/>
              <a:ext cx="4247387" cy="419557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55C2B623-625A-4C82-BF87-94E62634B3F8}"/>
                </a:ext>
              </a:extLst>
            </p:cNvPr>
            <p:cNvSpPr/>
            <p:nvPr userDrawn="1"/>
          </p:nvSpPr>
          <p:spPr>
            <a:xfrm>
              <a:off x="0" y="6380987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20">
                  <a:moveTo>
                    <a:pt x="0" y="477011"/>
                  </a:moveTo>
                  <a:lnTo>
                    <a:pt x="477012" y="477011"/>
                  </a:lnTo>
                  <a:lnTo>
                    <a:pt x="477012" y="0"/>
                  </a:lnTo>
                  <a:lnTo>
                    <a:pt x="0" y="0"/>
                  </a:lnTo>
                  <a:lnTo>
                    <a:pt x="0" y="477011"/>
                  </a:lnTo>
                  <a:close/>
                </a:path>
              </a:pathLst>
            </a:custGeom>
            <a:solidFill>
              <a:srgbClr val="021E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4">
              <a:extLst>
                <a:ext uri="{FF2B5EF4-FFF2-40B4-BE49-F238E27FC236}">
                  <a16:creationId xmlns:a16="http://schemas.microsoft.com/office/drawing/2014/main" id="{9B1DA89C-236E-428D-AE2B-C4D794492BF5}"/>
                </a:ext>
              </a:extLst>
            </p:cNvPr>
            <p:cNvSpPr/>
            <p:nvPr userDrawn="1"/>
          </p:nvSpPr>
          <p:spPr>
            <a:xfrm>
              <a:off x="8523731" y="1179575"/>
              <a:ext cx="620395" cy="622300"/>
            </a:xfrm>
            <a:custGeom>
              <a:avLst/>
              <a:gdLst/>
              <a:ahLst/>
              <a:cxnLst/>
              <a:rect l="l" t="t" r="r" b="b"/>
              <a:pathLst>
                <a:path w="620395" h="622300">
                  <a:moveTo>
                    <a:pt x="0" y="621791"/>
                  </a:moveTo>
                  <a:lnTo>
                    <a:pt x="620268" y="621791"/>
                  </a:lnTo>
                  <a:lnTo>
                    <a:pt x="620268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solidFill>
              <a:srgbClr val="021E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60C618D8-E53E-4948-A98F-AB70FCD0C059}"/>
                </a:ext>
              </a:extLst>
            </p:cNvPr>
            <p:cNvSpPr/>
            <p:nvPr userDrawn="1"/>
          </p:nvSpPr>
          <p:spPr>
            <a:xfrm>
              <a:off x="7807452" y="548640"/>
              <a:ext cx="620395" cy="620395"/>
            </a:xfrm>
            <a:custGeom>
              <a:avLst/>
              <a:gdLst/>
              <a:ahLst/>
              <a:cxnLst/>
              <a:rect l="l" t="t" r="r" b="b"/>
              <a:pathLst>
                <a:path w="620395" h="620394">
                  <a:moveTo>
                    <a:pt x="0" y="620267"/>
                  </a:moveTo>
                  <a:lnTo>
                    <a:pt x="620268" y="620267"/>
                  </a:lnTo>
                  <a:lnTo>
                    <a:pt x="620268" y="0"/>
                  </a:lnTo>
                  <a:lnTo>
                    <a:pt x="0" y="0"/>
                  </a:lnTo>
                  <a:lnTo>
                    <a:pt x="0" y="620267"/>
                  </a:lnTo>
                  <a:close/>
                </a:path>
              </a:pathLst>
            </a:custGeom>
            <a:solidFill>
              <a:srgbClr val="0077C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940CD389-A142-48D4-9FA1-43D8B80DC04A}"/>
                </a:ext>
              </a:extLst>
            </p:cNvPr>
            <p:cNvSpPr/>
            <p:nvPr userDrawn="1"/>
          </p:nvSpPr>
          <p:spPr>
            <a:xfrm>
              <a:off x="8523731" y="0"/>
              <a:ext cx="620395" cy="620395"/>
            </a:xfrm>
            <a:custGeom>
              <a:avLst/>
              <a:gdLst/>
              <a:ahLst/>
              <a:cxnLst/>
              <a:rect l="l" t="t" r="r" b="b"/>
              <a:pathLst>
                <a:path w="620395" h="620395">
                  <a:moveTo>
                    <a:pt x="0" y="620267"/>
                  </a:moveTo>
                  <a:lnTo>
                    <a:pt x="620268" y="620267"/>
                  </a:lnTo>
                  <a:lnTo>
                    <a:pt x="620268" y="0"/>
                  </a:lnTo>
                  <a:lnTo>
                    <a:pt x="0" y="0"/>
                  </a:lnTo>
                  <a:lnTo>
                    <a:pt x="0" y="620267"/>
                  </a:lnTo>
                  <a:close/>
                </a:path>
              </a:pathLst>
            </a:custGeom>
            <a:solidFill>
              <a:srgbClr val="76787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51BEAA5F-926E-4766-8C0A-649932ED3ACB}"/>
                </a:ext>
              </a:extLst>
            </p:cNvPr>
            <p:cNvSpPr/>
            <p:nvPr userDrawn="1"/>
          </p:nvSpPr>
          <p:spPr>
            <a:xfrm>
              <a:off x="539495" y="5903976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19" h="477520">
                  <a:moveTo>
                    <a:pt x="0" y="477012"/>
                  </a:moveTo>
                  <a:lnTo>
                    <a:pt x="477011" y="477012"/>
                  </a:lnTo>
                  <a:lnTo>
                    <a:pt x="477011" y="0"/>
                  </a:lnTo>
                  <a:lnTo>
                    <a:pt x="0" y="0"/>
                  </a:lnTo>
                  <a:lnTo>
                    <a:pt x="0" y="477012"/>
                  </a:lnTo>
                  <a:close/>
                </a:path>
              </a:pathLst>
            </a:custGeom>
            <a:solidFill>
              <a:srgbClr val="0077C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9F84DE6A-D829-4933-87BB-4BE06957575F}"/>
                </a:ext>
              </a:extLst>
            </p:cNvPr>
            <p:cNvSpPr/>
            <p:nvPr userDrawn="1"/>
          </p:nvSpPr>
          <p:spPr>
            <a:xfrm>
              <a:off x="0" y="5428488"/>
              <a:ext cx="477520" cy="475615"/>
            </a:xfrm>
            <a:custGeom>
              <a:avLst/>
              <a:gdLst/>
              <a:ahLst/>
              <a:cxnLst/>
              <a:rect l="l" t="t" r="r" b="b"/>
              <a:pathLst>
                <a:path w="477520" h="475614">
                  <a:moveTo>
                    <a:pt x="0" y="475488"/>
                  </a:moveTo>
                  <a:lnTo>
                    <a:pt x="477012" y="475488"/>
                  </a:lnTo>
                  <a:lnTo>
                    <a:pt x="477012" y="0"/>
                  </a:lnTo>
                  <a:lnTo>
                    <a:pt x="0" y="0"/>
                  </a:lnTo>
                  <a:lnTo>
                    <a:pt x="0" y="475488"/>
                  </a:lnTo>
                  <a:close/>
                </a:path>
              </a:pathLst>
            </a:custGeom>
            <a:solidFill>
              <a:srgbClr val="76787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9F1A740A-9185-46D9-BD15-476879492DEA}"/>
                </a:ext>
              </a:extLst>
            </p:cNvPr>
            <p:cNvSpPr/>
            <p:nvPr userDrawn="1"/>
          </p:nvSpPr>
          <p:spPr>
            <a:xfrm>
              <a:off x="7159752" y="6021323"/>
              <a:ext cx="1818131" cy="61112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31">
              <a:extLst>
                <a:ext uri="{FF2B5EF4-FFF2-40B4-BE49-F238E27FC236}">
                  <a16:creationId xmlns:a16="http://schemas.microsoft.com/office/drawing/2014/main" id="{1CEDF143-C30C-4D20-B64D-B5F96D476ACE}"/>
                </a:ext>
              </a:extLst>
            </p:cNvPr>
            <p:cNvSpPr/>
            <p:nvPr userDrawn="1"/>
          </p:nvSpPr>
          <p:spPr>
            <a:xfrm>
              <a:off x="8985504" y="2348483"/>
              <a:ext cx="0" cy="3319145"/>
            </a:xfrm>
            <a:custGeom>
              <a:avLst/>
              <a:gdLst/>
              <a:ahLst/>
              <a:cxnLst/>
              <a:rect l="l" t="t" r="r" b="b"/>
              <a:pathLst>
                <a:path h="3319145">
                  <a:moveTo>
                    <a:pt x="0" y="0"/>
                  </a:moveTo>
                  <a:lnTo>
                    <a:pt x="0" y="3318611"/>
                  </a:lnTo>
                </a:path>
              </a:pathLst>
            </a:custGeom>
            <a:ln w="914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5EEECE31-D645-45B2-983C-DD53C94096C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455" y="139590"/>
              <a:ext cx="2529485" cy="673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685" r:id="rId12"/>
    <p:sldLayoutId id="2147483665" r:id="rId13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PE" dirty="0"/>
              <a:t>ANÁLISIS DE ESTADOS FINANCIEROS</a:t>
            </a:r>
          </a:p>
        </p:txBody>
      </p:sp>
    </p:spTree>
    <p:extLst>
      <p:ext uri="{BB962C8B-B14F-4D97-AF65-F5344CB8AC3E}">
        <p14:creationId xmlns:p14="http://schemas.microsoft.com/office/powerpoint/2010/main" val="306796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5770" y="2777490"/>
            <a:ext cx="7543800" cy="105613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PE" b="1" dirty="0"/>
              <a:t>CONJUNTO DE TÉCNICAS UTILIZADAS PARA</a:t>
            </a:r>
          </a:p>
          <a:p>
            <a:pPr marL="0" indent="0" algn="ctr">
              <a:buNone/>
            </a:pPr>
            <a:r>
              <a:rPr lang="es-PE" b="1" dirty="0"/>
              <a:t>DIAGNOSTICAR LA SITUACIÓN Y PERSPECTIVAS</a:t>
            </a:r>
          </a:p>
          <a:p>
            <a:pPr marL="0" indent="0" algn="ctr">
              <a:buNone/>
            </a:pPr>
            <a:r>
              <a:rPr lang="es-PE" b="1" dirty="0"/>
              <a:t>DE UN NEGOCIO</a:t>
            </a:r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dirty="0"/>
              <a:t>Análisis de estados financieros</a:t>
            </a:r>
          </a:p>
        </p:txBody>
      </p:sp>
    </p:spTree>
    <p:extLst>
      <p:ext uri="{BB962C8B-B14F-4D97-AF65-F5344CB8AC3E}">
        <p14:creationId xmlns:p14="http://schemas.microsoft.com/office/powerpoint/2010/main" val="3104690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0090" y="1042416"/>
            <a:ext cx="7543800" cy="1207008"/>
          </a:xfrm>
        </p:spPr>
        <p:txBody>
          <a:bodyPr>
            <a:normAutofit fontScale="90000"/>
          </a:bodyPr>
          <a:lstStyle/>
          <a:p>
            <a:r>
              <a:rPr lang="es-PE" dirty="0"/>
              <a:t>Análisis de estados financieros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9405" t="20777" r="33860" b="11532"/>
          <a:stretch/>
        </p:blipFill>
        <p:spPr>
          <a:xfrm>
            <a:off x="720090" y="2136352"/>
            <a:ext cx="5456449" cy="366200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61238" y="5218938"/>
            <a:ext cx="836676" cy="726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350"/>
          </a:p>
        </p:txBody>
      </p:sp>
    </p:spTree>
    <p:extLst>
      <p:ext uri="{BB962C8B-B14F-4D97-AF65-F5344CB8AC3E}">
        <p14:creationId xmlns:p14="http://schemas.microsoft.com/office/powerpoint/2010/main" val="331128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02386" y="2283714"/>
            <a:ext cx="7543800" cy="3202686"/>
          </a:xfrm>
        </p:spPr>
        <p:txBody>
          <a:bodyPr>
            <a:normAutofit fontScale="62500" lnSpcReduction="20000"/>
          </a:bodyPr>
          <a:lstStyle/>
          <a:p>
            <a:r>
              <a:rPr lang="es-PE" b="1" i="1" dirty="0"/>
              <a:t>Entender el negocio.</a:t>
            </a:r>
          </a:p>
          <a:p>
            <a:pPr lvl="1"/>
            <a:r>
              <a:rPr lang="es-PE" dirty="0"/>
              <a:t>Ventas</a:t>
            </a:r>
          </a:p>
          <a:p>
            <a:pPr lvl="1"/>
            <a:r>
              <a:rPr lang="es-PE" dirty="0"/>
              <a:t>Clientes y proveedores</a:t>
            </a:r>
          </a:p>
          <a:p>
            <a:pPr lvl="1"/>
            <a:r>
              <a:rPr lang="es-PE" dirty="0"/>
              <a:t>Producción.</a:t>
            </a:r>
          </a:p>
          <a:p>
            <a:pPr lvl="1"/>
            <a:r>
              <a:rPr lang="es-PE" dirty="0"/>
              <a:t>Estrategia de negocio.</a:t>
            </a:r>
          </a:p>
          <a:p>
            <a:r>
              <a:rPr lang="es-PE" b="1" i="1" dirty="0"/>
              <a:t>Rentabilidad.  Análisis de la cuenta resultados (Análisis Económico)</a:t>
            </a:r>
          </a:p>
          <a:p>
            <a:pPr lvl="1"/>
            <a:r>
              <a:rPr lang="es-PE" dirty="0"/>
              <a:t>Crecimiento de las ventas.</a:t>
            </a:r>
          </a:p>
          <a:p>
            <a:pPr lvl="1"/>
            <a:r>
              <a:rPr lang="es-PE" dirty="0"/>
              <a:t>Análisis vertical.</a:t>
            </a:r>
          </a:p>
          <a:p>
            <a:pPr lvl="1"/>
            <a:r>
              <a:rPr lang="es-PE" dirty="0"/>
              <a:t>Ratios de rentabilidad.</a:t>
            </a:r>
          </a:p>
          <a:p>
            <a:r>
              <a:rPr lang="es-PE" b="1" i="1" dirty="0"/>
              <a:t>Análisis del balance (Análisis Financiero)</a:t>
            </a:r>
          </a:p>
          <a:p>
            <a:pPr lvl="1"/>
            <a:r>
              <a:rPr lang="es-PE" dirty="0"/>
              <a:t>Ratios de liquidez y endeudamiento.</a:t>
            </a:r>
          </a:p>
          <a:p>
            <a:pPr lvl="1"/>
            <a:r>
              <a:rPr lang="es-PE" dirty="0"/>
              <a:t>Ratios operativos o actividad</a:t>
            </a:r>
          </a:p>
          <a:p>
            <a:r>
              <a:rPr lang="es-PE" b="1" i="1" dirty="0"/>
              <a:t>Diagnóstico de NOF y FM</a:t>
            </a:r>
          </a:p>
          <a:p>
            <a:pPr lvl="1"/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Alcance</a:t>
            </a:r>
          </a:p>
        </p:txBody>
      </p:sp>
    </p:spTree>
    <p:extLst>
      <p:ext uri="{BB962C8B-B14F-4D97-AF65-F5344CB8AC3E}">
        <p14:creationId xmlns:p14="http://schemas.microsoft.com/office/powerpoint/2010/main" val="112589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Otros aspectos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855407" y="1476102"/>
            <a:ext cx="6821130" cy="4715691"/>
            <a:chOff x="1140542" y="1580633"/>
            <a:chExt cx="9094840" cy="4977483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 cstate="print"/>
            <a:srcRect l="14140" t="34827" r="36990" b="18262"/>
            <a:stretch/>
          </p:blipFill>
          <p:spPr>
            <a:xfrm>
              <a:off x="1297860" y="1580633"/>
              <a:ext cx="8937522" cy="4825747"/>
            </a:xfrm>
            <a:prstGeom prst="rect">
              <a:avLst/>
            </a:prstGeom>
          </p:spPr>
        </p:pic>
        <p:sp>
          <p:nvSpPr>
            <p:cNvPr id="5" name="Rectángulo 4"/>
            <p:cNvSpPr/>
            <p:nvPr/>
          </p:nvSpPr>
          <p:spPr>
            <a:xfrm>
              <a:off x="1140542" y="6115665"/>
              <a:ext cx="1258529" cy="442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sz="1350"/>
            </a:p>
          </p:txBody>
        </p:sp>
      </p:grpSp>
    </p:spTree>
    <p:extLst>
      <p:ext uri="{BB962C8B-B14F-4D97-AF65-F5344CB8AC3E}">
        <p14:creationId xmlns:p14="http://schemas.microsoft.com/office/powerpoint/2010/main" val="266912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2100" dirty="0"/>
              <a:t>Examinar el crecimiento de las ventas.</a:t>
            </a:r>
          </a:p>
          <a:p>
            <a:r>
              <a:rPr lang="es-PE" sz="2100" dirty="0"/>
              <a:t>Identificar los grandes números.</a:t>
            </a:r>
          </a:p>
          <a:p>
            <a:r>
              <a:rPr lang="es-PE" sz="2100" dirty="0"/>
              <a:t>Estimar la rentabilidad.</a:t>
            </a:r>
          </a:p>
          <a:p>
            <a:r>
              <a:rPr lang="es-PE" sz="2100" dirty="0"/>
              <a:t>Comparar con resultados del sector.</a:t>
            </a:r>
          </a:p>
          <a:p>
            <a:r>
              <a:rPr lang="es-PE" sz="2100" dirty="0"/>
              <a:t>Análisis vertical.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/>
              <a:t>Análisis del estado de resultados </a:t>
            </a:r>
          </a:p>
        </p:txBody>
      </p:sp>
    </p:spTree>
    <p:extLst>
      <p:ext uri="{BB962C8B-B14F-4D97-AF65-F5344CB8AC3E}">
        <p14:creationId xmlns:p14="http://schemas.microsoft.com/office/powerpoint/2010/main" val="3289359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2100" dirty="0"/>
              <a:t>Identificar los grandes números.</a:t>
            </a:r>
          </a:p>
          <a:p>
            <a:r>
              <a:rPr lang="es-PE" sz="2100" dirty="0"/>
              <a:t>Alarmas: Pe. Descenso de caja, crecimiento de proveedores.</a:t>
            </a:r>
          </a:p>
          <a:p>
            <a:r>
              <a:rPr lang="es-PE" sz="2100" dirty="0"/>
              <a:t>Calcular apalancamiento.</a:t>
            </a:r>
          </a:p>
          <a:p>
            <a:r>
              <a:rPr lang="es-PE" sz="2100" dirty="0"/>
              <a:t>Análisis horizontal.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Análisis del balance</a:t>
            </a:r>
          </a:p>
        </p:txBody>
      </p:sp>
    </p:spTree>
    <p:extLst>
      <p:ext uri="{BB962C8B-B14F-4D97-AF65-F5344CB8AC3E}">
        <p14:creationId xmlns:p14="http://schemas.microsoft.com/office/powerpoint/2010/main" val="360249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PE" dirty="0"/>
              <a:t>􀂃 Se basa en datos históricos.</a:t>
            </a:r>
          </a:p>
          <a:p>
            <a:pPr marL="0" indent="0">
              <a:buNone/>
            </a:pPr>
            <a:r>
              <a:rPr lang="es-PE" dirty="0"/>
              <a:t>􀂃 Se basa en información al cierre de los ejercicios</a:t>
            </a:r>
          </a:p>
          <a:p>
            <a:pPr marL="0" indent="0">
              <a:buNone/>
            </a:pPr>
            <a:r>
              <a:rPr lang="es-PE" dirty="0"/>
              <a:t>􀂃 Las empresas pueden manipular los datos contables.</a:t>
            </a:r>
          </a:p>
          <a:p>
            <a:pPr marL="0" indent="0">
              <a:buNone/>
            </a:pPr>
            <a:r>
              <a:rPr lang="es-PE" dirty="0"/>
              <a:t>􀂃 El ajuste de estados financieros por inflación puede</a:t>
            </a:r>
          </a:p>
          <a:p>
            <a:pPr marL="0" indent="0">
              <a:buNone/>
            </a:pPr>
            <a:r>
              <a:rPr lang="es-PE" dirty="0"/>
              <a:t>distorsionar los resultados.</a:t>
            </a:r>
          </a:p>
          <a:p>
            <a:pPr marL="0" indent="0">
              <a:buNone/>
            </a:pPr>
            <a:r>
              <a:rPr lang="es-PE" dirty="0"/>
              <a:t>􀂃 No siempre es posible obtener datos del sector o de la</a:t>
            </a:r>
          </a:p>
          <a:p>
            <a:pPr marL="0" indent="0">
              <a:buNone/>
            </a:pPr>
            <a:r>
              <a:rPr lang="es-PE" dirty="0"/>
              <a:t>competencia de la empresa.</a:t>
            </a:r>
          </a:p>
          <a:p>
            <a:pPr marL="0" indent="0">
              <a:buNone/>
            </a:pPr>
            <a:r>
              <a:rPr lang="es-PE" dirty="0"/>
              <a:t>􀂃 Las limitaciones de la información contable.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Limitaciones del análisis</a:t>
            </a:r>
          </a:p>
        </p:txBody>
      </p:sp>
    </p:spTree>
    <p:extLst>
      <p:ext uri="{BB962C8B-B14F-4D97-AF65-F5344CB8AC3E}">
        <p14:creationId xmlns:p14="http://schemas.microsoft.com/office/powerpoint/2010/main" val="3201448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02386" y="2448306"/>
            <a:ext cx="6597396" cy="3038094"/>
          </a:xfrm>
        </p:spPr>
        <p:txBody>
          <a:bodyPr>
            <a:normAutofit/>
          </a:bodyPr>
          <a:lstStyle/>
          <a:p>
            <a:r>
              <a:rPr lang="es-ES" altLang="es-PE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análisis se realizan, básicamente, de dos formas:</a:t>
            </a:r>
          </a:p>
          <a:p>
            <a:pPr marL="0" indent="0">
              <a:buNone/>
            </a:pPr>
            <a:endParaRPr lang="es-ES" altLang="es-PE" sz="2100" dirty="0">
              <a:cs typeface="Times New Roman" panose="02020603050405020304" pitchFamily="18" charset="0"/>
            </a:endParaRPr>
          </a:p>
          <a:p>
            <a:pPr lvl="1"/>
            <a:r>
              <a:rPr lang="es-ES" altLang="es-P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Dinámica: </a:t>
            </a:r>
            <a:r>
              <a:rPr lang="es-ES" altLang="es-P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permite comparar el comportamiento de las variables claves a través del tiempo</a:t>
            </a:r>
          </a:p>
          <a:p>
            <a:pPr marL="205740" lvl="1" indent="0">
              <a:buNone/>
            </a:pPr>
            <a:endParaRPr lang="es-ES" altLang="es-PE" sz="1800" dirty="0">
              <a:cs typeface="Times New Roman" panose="02020603050405020304" pitchFamily="18" charset="0"/>
            </a:endParaRPr>
          </a:p>
          <a:p>
            <a:pPr lvl="1"/>
            <a:r>
              <a:rPr lang="en-US" altLang="es-P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altLang="es-PE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stática</a:t>
            </a:r>
            <a:r>
              <a:rPr lang="es-ES" altLang="es-P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altLang="es-P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permite analizar variables claves dentro de un período específico analizado aisladamente</a:t>
            </a:r>
            <a:r>
              <a:rPr lang="es-ES" altLang="es-PE" sz="1800" dirty="0"/>
              <a:t> </a:t>
            </a:r>
          </a:p>
          <a:p>
            <a:endParaRPr lang="es-PE" sz="21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Formas de análisis</a:t>
            </a:r>
          </a:p>
        </p:txBody>
      </p:sp>
    </p:spTree>
    <p:extLst>
      <p:ext uri="{BB962C8B-B14F-4D97-AF65-F5344CB8AC3E}">
        <p14:creationId xmlns:p14="http://schemas.microsoft.com/office/powerpoint/2010/main" val="3586123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comparación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172497" y="2215855"/>
            <a:ext cx="6487889" cy="3729590"/>
            <a:chOff x="1563329" y="1811474"/>
            <a:chExt cx="8650519" cy="4972786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 cstate="print"/>
            <a:srcRect l="13012" t="34252" r="36075" b="12318"/>
            <a:stretch/>
          </p:blipFill>
          <p:spPr>
            <a:xfrm>
              <a:off x="1789471" y="1811474"/>
              <a:ext cx="8424377" cy="4972786"/>
            </a:xfrm>
            <a:prstGeom prst="rect">
              <a:avLst/>
            </a:prstGeom>
          </p:spPr>
        </p:pic>
        <p:sp>
          <p:nvSpPr>
            <p:cNvPr id="5" name="Rectángulo 4"/>
            <p:cNvSpPr/>
            <p:nvPr/>
          </p:nvSpPr>
          <p:spPr>
            <a:xfrm>
              <a:off x="1563329" y="6007509"/>
              <a:ext cx="1494503" cy="580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sz="1350"/>
            </a:p>
          </p:txBody>
        </p:sp>
      </p:grpSp>
    </p:spTree>
    <p:extLst>
      <p:ext uri="{BB962C8B-B14F-4D97-AF65-F5344CB8AC3E}">
        <p14:creationId xmlns:p14="http://schemas.microsoft.com/office/powerpoint/2010/main" val="40008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Herramientas de análisis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15376" t="37217" r="37087" b="22595"/>
          <a:stretch/>
        </p:blipFill>
        <p:spPr>
          <a:xfrm>
            <a:off x="1314192" y="2384020"/>
            <a:ext cx="6520189" cy="310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26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xfrm>
            <a:off x="418011" y="0"/>
            <a:ext cx="4297680" cy="548641"/>
          </a:xfrm>
        </p:spPr>
        <p:txBody>
          <a:bodyPr>
            <a:normAutofit/>
          </a:bodyPr>
          <a:lstStyle/>
          <a:p>
            <a:pPr eaLnBrk="1" hangingPunct="1"/>
            <a:r>
              <a:rPr lang="es-MX" altLang="es-PE" sz="2400" dirty="0"/>
              <a:t>Análisis vertical</a:t>
            </a:r>
            <a:endParaRPr lang="es-ES" altLang="es-PE" sz="24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665614"/>
              </p:ext>
            </p:extLst>
          </p:nvPr>
        </p:nvGraphicFramePr>
        <p:xfrm>
          <a:off x="1839516" y="470281"/>
          <a:ext cx="5357815" cy="6217901"/>
        </p:xfrm>
        <a:graphic>
          <a:graphicData uri="http://schemas.openxmlformats.org/drawingml/2006/table">
            <a:tbl>
              <a:tblPr/>
              <a:tblGrid>
                <a:gridCol w="1387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2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2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02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767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 dirty="0">
                          <a:latin typeface="Arial"/>
                        </a:rPr>
                        <a:t>Balance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latin typeface="Arial"/>
                        </a:rPr>
                        <a:t>Análisis vertical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Activos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latin typeface="Arial"/>
                        </a:rPr>
                        <a:t>2018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latin typeface="Arial"/>
                        </a:rPr>
                        <a:t>2019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latin typeface="Arial"/>
                        </a:rPr>
                        <a:t>2020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latin typeface="Arial"/>
                        </a:rPr>
                        <a:t>2018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latin typeface="Arial"/>
                        </a:rPr>
                        <a:t>2019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latin typeface="Arial"/>
                        </a:rPr>
                        <a:t>2020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Efectivo</a:t>
                      </a: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         9,000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  7,282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14,000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0.6%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0.3%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0.4%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Títulos</a:t>
                      </a: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48,600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20,000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71,632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0.7%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err="1">
                          <a:latin typeface="Arial"/>
                        </a:rPr>
                        <a:t>CxC</a:t>
                      </a:r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351,200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     632,160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878,000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23.9%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21.9%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25.0%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Inventarios</a:t>
                      </a: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715,200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1,287,360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1,716,480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48.7%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44.6%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48.8%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Activo </a:t>
                      </a:r>
                      <a:r>
                        <a:rPr lang="es-ES" sz="1000" b="0" i="0" u="none" strike="noStrike" dirty="0" err="1">
                          <a:latin typeface="Arial"/>
                        </a:rPr>
                        <a:t>Cte</a:t>
                      </a:r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1,124,000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1,946,802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2,680,112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76.5%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67.4%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76.2%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AFB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491,000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1,202,950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1,220,000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33.4%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41.7%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34.7%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-</a:t>
                      </a:r>
                      <a:r>
                        <a:rPr lang="es-ES" sz="1000" b="0" i="0" u="none" strike="noStrike" dirty="0" err="1">
                          <a:latin typeface="Arial"/>
                        </a:rPr>
                        <a:t>Dep</a:t>
                      </a:r>
                      <a:r>
                        <a:rPr lang="es-ES" sz="1000" b="0" i="0" u="none" strike="noStrike" dirty="0">
                          <a:latin typeface="Arial"/>
                        </a:rPr>
                        <a:t>. </a:t>
                      </a:r>
                      <a:r>
                        <a:rPr lang="es-ES" sz="1000" b="0" i="0" u="none" strike="noStrike" dirty="0" err="1">
                          <a:latin typeface="Arial"/>
                        </a:rPr>
                        <a:t>Acum</a:t>
                      </a:r>
                      <a:r>
                        <a:rPr lang="es-ES" sz="1000" b="0" i="0" u="none" strike="noStrike" dirty="0">
                          <a:latin typeface="Arial"/>
                        </a:rPr>
                        <a:t>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146,200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263,160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383,160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9.1%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10.9%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AFN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344,800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939,790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836,840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23.5%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32.6%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23.8%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 dirty="0">
                          <a:latin typeface="Arial"/>
                        </a:rPr>
                        <a:t>Activo Total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latin typeface="Arial"/>
                        </a:rPr>
                        <a:t>  1,468,800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latin typeface="Arial"/>
                        </a:rPr>
                        <a:t>  2,886,592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latin typeface="Arial"/>
                        </a:rPr>
                        <a:t>  3,516,952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100.0%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100.0%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100.0%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Pasivos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err="1">
                          <a:latin typeface="Arial"/>
                        </a:rPr>
                        <a:t>CxP</a:t>
                      </a:r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145,600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324,000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359,800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9.9%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11.2%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10.2%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err="1">
                          <a:latin typeface="Arial"/>
                        </a:rPr>
                        <a:t>NxP</a:t>
                      </a:r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200,000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720,000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13.6%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24.9%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8.5%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err="1">
                          <a:latin typeface="Arial"/>
                        </a:rPr>
                        <a:t>OxP</a:t>
                      </a:r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136,000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284,960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380,000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9.3%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9.9%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10.8%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Pasivo </a:t>
                      </a:r>
                      <a:r>
                        <a:rPr lang="es-ES" sz="1000" b="0" i="0" u="none" strike="noStrike" dirty="0" err="1">
                          <a:latin typeface="Arial"/>
                        </a:rPr>
                        <a:t>Cte</a:t>
                      </a:r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481,600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1,328,960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1,039,800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32.8%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46.0%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29.6%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DLP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323,432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1,000,000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500,000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22.0%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34.6%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14.2%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Pasivo Total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805,032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2,328,960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1,539,800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54.8%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80.7%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43.8%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err="1">
                          <a:latin typeface="Arial"/>
                        </a:rPr>
                        <a:t>Acc</a:t>
                      </a:r>
                      <a:r>
                        <a:rPr lang="es-ES" sz="1000" b="0" i="0" u="none" strike="noStrike" dirty="0">
                          <a:latin typeface="Arial"/>
                        </a:rPr>
                        <a:t>. </a:t>
                      </a:r>
                      <a:r>
                        <a:rPr lang="es-ES" sz="1000" b="0" i="0" u="none" strike="noStrike" dirty="0" err="1">
                          <a:latin typeface="Arial"/>
                        </a:rPr>
                        <a:t>Pref</a:t>
                      </a:r>
                      <a:r>
                        <a:rPr lang="es-ES" sz="1000" b="0" i="0" u="none" strike="noStrike" dirty="0">
                          <a:latin typeface="Arial"/>
                        </a:rPr>
                        <a:t>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err="1">
                          <a:latin typeface="Arial"/>
                        </a:rPr>
                        <a:t>Acc</a:t>
                      </a:r>
                      <a:r>
                        <a:rPr lang="es-ES" sz="1000" b="0" i="0" u="none" strike="noStrike" dirty="0">
                          <a:latin typeface="Arial"/>
                        </a:rPr>
                        <a:t>. Com.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460,000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460,000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1,680,936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31.3%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15.9%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47.8%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 err="1">
                          <a:latin typeface="Arial"/>
                        </a:rPr>
                        <a:t>Util</a:t>
                      </a:r>
                      <a:r>
                        <a:rPr lang="es-ES" sz="1000" b="0" i="0" u="none" strike="noStrike" dirty="0">
                          <a:latin typeface="Arial"/>
                        </a:rPr>
                        <a:t>. </a:t>
                      </a:r>
                      <a:r>
                        <a:rPr lang="es-ES" sz="1000" b="0" i="0" u="none" strike="noStrike" dirty="0" err="1">
                          <a:latin typeface="Arial"/>
                        </a:rPr>
                        <a:t>Ret</a:t>
                      </a:r>
                      <a:r>
                        <a:rPr lang="es-ES" sz="1000" b="0" i="0" u="none" strike="noStrike" dirty="0">
                          <a:latin typeface="Arial"/>
                        </a:rPr>
                        <a:t>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203,768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  97,632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296,216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13.9%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3.4%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8.4%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latin typeface="Arial"/>
                        </a:rPr>
                        <a:t>Patrimonio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663,768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   557,632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latin typeface="Arial"/>
                        </a:rPr>
                        <a:t>  1,977,152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45.2%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19.3%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latin typeface="Arial"/>
                        </a:rPr>
                        <a:t>56.2%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855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6423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 dirty="0">
                          <a:latin typeface="Arial"/>
                        </a:rPr>
                        <a:t>P&amp;P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latin typeface="Arial"/>
                        </a:rPr>
                        <a:t>  1,468,800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 dirty="0">
                          <a:latin typeface="Arial"/>
                        </a:rPr>
                        <a:t>  2,886,592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 dirty="0">
                          <a:latin typeface="Arial"/>
                        </a:rPr>
                        <a:t>  3,516,952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 dirty="0">
                          <a:latin typeface="Arial"/>
                        </a:rPr>
                        <a:t>100.0%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 dirty="0">
                          <a:latin typeface="Arial"/>
                        </a:rPr>
                        <a:t>100.0%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 dirty="0">
                          <a:latin typeface="Arial"/>
                        </a:rPr>
                        <a:t>100.0%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621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PE"/>
              <a:t>Análisis vertical</a:t>
            </a:r>
            <a:endParaRPr lang="es-ES" altLang="es-PE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174338"/>
              </p:ext>
            </p:extLst>
          </p:nvPr>
        </p:nvGraphicFramePr>
        <p:xfrm>
          <a:off x="2000250" y="1031960"/>
          <a:ext cx="5197080" cy="5584487"/>
        </p:xfrm>
        <a:graphic>
          <a:graphicData uri="http://schemas.openxmlformats.org/drawingml/2006/table">
            <a:tbl>
              <a:tblPr/>
              <a:tblGrid>
                <a:gridCol w="1346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1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1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16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269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Estado de Resultados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latin typeface="Arial"/>
                        </a:rPr>
                        <a:t>Análisis vertical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60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2018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2019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2020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2018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2019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2020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60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1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1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1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Ventas netas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3,432,000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5,834,400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7,035,600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100.0%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100.0%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100.0%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Costos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2,864,000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4,980,000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5,800,000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83.4%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85.4%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82.4%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Gastos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     340,000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720,000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612,960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9.9%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12.3%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8.7%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60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UAIIDA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   228,000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   134,400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   622,640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6.6%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2.3%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8.8%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Depr.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18,900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116,960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120,000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1.7%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Amort.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D&amp;A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18,900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116,960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120,000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1.7%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UAII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209,100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17,440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502,640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6.1%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0.3%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7.1%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Intereses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62,500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176,000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80,000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1.8%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1.1%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UAI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146,600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158,560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422,640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4.3%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-2.7%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6.0%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Impuestos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58,640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  63,424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169,056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1.7%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-1.1%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2.4%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UDI ant DP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87,960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  95,136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253,584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Div. Pref.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UDI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87,960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  95,136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253,584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89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Dividendos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22,000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11,000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55,000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0.6%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0.2%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0.8%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Ad. U.R.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65,960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106,136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198,584 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1.9%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-1.8%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2.8%</a:t>
                      </a:r>
                    </a:p>
                  </a:txBody>
                  <a:tcPr marL="6620" marR="6620" marT="6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565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PE"/>
              <a:t>Análisis horizontal</a:t>
            </a:r>
            <a:endParaRPr lang="es-ES" altLang="es-PE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798838"/>
              </p:ext>
            </p:extLst>
          </p:nvPr>
        </p:nvGraphicFramePr>
        <p:xfrm>
          <a:off x="2102100" y="1149519"/>
          <a:ext cx="5250659" cy="5110753"/>
        </p:xfrm>
        <a:graphic>
          <a:graphicData uri="http://schemas.openxmlformats.org/drawingml/2006/table">
            <a:tbl>
              <a:tblPr/>
              <a:tblGrid>
                <a:gridCol w="1538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9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7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7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225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Balance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latin typeface="Arial"/>
                        </a:rPr>
                        <a:t>Análisis horizontal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25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Activos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2018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2019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2020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  18-2019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2019-2020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Efectivo</a:t>
                      </a: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9,000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7,282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14,000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-19.1%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92.3%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Títulos</a:t>
                      </a: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48,600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20,000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71,632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-58.8%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258.2%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 err="1">
                          <a:latin typeface="Arial"/>
                        </a:rPr>
                        <a:t>CxC</a:t>
                      </a:r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351,200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632,160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878,000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38.9%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Inventarios</a:t>
                      </a: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715,200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1,287,360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1,716,480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33.3%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Activo </a:t>
                      </a:r>
                      <a:r>
                        <a:rPr lang="es-ES" sz="1050" b="0" i="0" u="none" strike="noStrike" dirty="0" err="1">
                          <a:latin typeface="Arial"/>
                        </a:rPr>
                        <a:t>Cte</a:t>
                      </a:r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1,124,000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1,946,802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2,680,112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73.2%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37.7%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AFB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491,000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1,202,950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1,220,000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145.0%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-</a:t>
                      </a:r>
                      <a:r>
                        <a:rPr lang="es-ES" sz="1050" b="0" i="0" u="none" strike="noStrike" dirty="0" err="1">
                          <a:latin typeface="Arial"/>
                        </a:rPr>
                        <a:t>Dep</a:t>
                      </a:r>
                      <a:r>
                        <a:rPr lang="es-ES" sz="1050" b="0" i="0" u="none" strike="noStrike" dirty="0">
                          <a:latin typeface="Arial"/>
                        </a:rPr>
                        <a:t>. </a:t>
                      </a:r>
                      <a:r>
                        <a:rPr lang="es-ES" sz="1050" b="0" i="0" u="none" strike="noStrike" dirty="0" err="1">
                          <a:latin typeface="Arial"/>
                        </a:rPr>
                        <a:t>Acum</a:t>
                      </a:r>
                      <a:r>
                        <a:rPr lang="es-ES" sz="1050" b="0" i="0" u="none" strike="noStrike" dirty="0">
                          <a:latin typeface="Arial"/>
                        </a:rPr>
                        <a:t>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146,200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263,160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383,160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80.0%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45.6%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AFN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344,800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939,790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836,840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172.6%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-11.0%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225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Activo Total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1,468,800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2,886,592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3,516,952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96.5%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21.8%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Pasivos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 err="1">
                          <a:latin typeface="Arial"/>
                        </a:rPr>
                        <a:t>CxP</a:t>
                      </a:r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145,600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324,000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359,800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122.5%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11.0%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 err="1">
                          <a:latin typeface="Arial"/>
                        </a:rPr>
                        <a:t>NxP</a:t>
                      </a:r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720,000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260.0%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-58.3%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 err="1">
                          <a:latin typeface="Arial"/>
                        </a:rPr>
                        <a:t>OxP</a:t>
                      </a:r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58112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136,000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284,960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380,000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109.5%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33.4%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Pasivo </a:t>
                      </a:r>
                      <a:r>
                        <a:rPr lang="es-ES" sz="1050" b="0" i="0" u="none" strike="noStrike" dirty="0" err="1">
                          <a:latin typeface="Arial"/>
                        </a:rPr>
                        <a:t>Cte</a:t>
                      </a:r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481,600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1,328,960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1,039,800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175.9%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-21.8%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DLP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323,432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1,000,000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500,000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209.2%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-50.0%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Pasivo Total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805,032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2,328,960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1,539,800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189.3%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-33.9%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 err="1">
                          <a:latin typeface="Arial"/>
                        </a:rPr>
                        <a:t>Acc</a:t>
                      </a:r>
                      <a:r>
                        <a:rPr lang="es-ES" sz="1050" b="0" i="0" u="none" strike="noStrike" dirty="0">
                          <a:latin typeface="Arial"/>
                        </a:rPr>
                        <a:t>. </a:t>
                      </a:r>
                      <a:r>
                        <a:rPr lang="es-ES" sz="1050" b="0" i="0" u="none" strike="noStrike" dirty="0" err="1">
                          <a:latin typeface="Arial"/>
                        </a:rPr>
                        <a:t>Pref</a:t>
                      </a:r>
                      <a:r>
                        <a:rPr lang="es-ES" sz="1050" b="0" i="0" u="none" strike="noStrike" dirty="0">
                          <a:latin typeface="Arial"/>
                        </a:rPr>
                        <a:t>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 err="1">
                          <a:latin typeface="Arial"/>
                        </a:rPr>
                        <a:t>Acc</a:t>
                      </a:r>
                      <a:r>
                        <a:rPr lang="es-ES" sz="1050" b="0" i="0" u="none" strike="noStrike" dirty="0">
                          <a:latin typeface="Arial"/>
                        </a:rPr>
                        <a:t>. Com.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460,000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460,000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1,680,936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0.0%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265.4%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 err="1">
                          <a:latin typeface="Arial"/>
                        </a:rPr>
                        <a:t>Util</a:t>
                      </a:r>
                      <a:r>
                        <a:rPr lang="es-ES" sz="1050" b="0" i="0" u="none" strike="noStrike" dirty="0">
                          <a:latin typeface="Arial"/>
                        </a:rPr>
                        <a:t>. </a:t>
                      </a:r>
                      <a:r>
                        <a:rPr lang="es-ES" sz="1050" b="0" i="0" u="none" strike="noStrike" dirty="0" err="1">
                          <a:latin typeface="Arial"/>
                        </a:rPr>
                        <a:t>Ret</a:t>
                      </a:r>
                      <a:r>
                        <a:rPr lang="es-ES" sz="1050" b="0" i="0" u="none" strike="noStrike" dirty="0">
                          <a:latin typeface="Arial"/>
                        </a:rPr>
                        <a:t>.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203,768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97,632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296,216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-52.1%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203.4%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Patrimonio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663,768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557,632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1,977,152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-16.0%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254.6%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0073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 dirty="0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5225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P&amp;P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  1,468,800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  2,886,592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  3,516,952 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96.5%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21.8%</a:t>
                      </a:r>
                    </a:p>
                  </a:txBody>
                  <a:tcPr marL="4843" marR="4843" marT="48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0150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altLang="es-PE"/>
              <a:t>Análisis horizontal</a:t>
            </a:r>
            <a:endParaRPr lang="es-ES" altLang="es-PE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537732"/>
              </p:ext>
            </p:extLst>
          </p:nvPr>
        </p:nvGraphicFramePr>
        <p:xfrm>
          <a:off x="2103428" y="1306278"/>
          <a:ext cx="5551407" cy="4558339"/>
        </p:xfrm>
        <a:graphic>
          <a:graphicData uri="http://schemas.openxmlformats.org/drawingml/2006/table">
            <a:tbl>
              <a:tblPr/>
              <a:tblGrid>
                <a:gridCol w="1598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0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25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7351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Estado de Resultados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latin typeface="Arial"/>
                        </a:rPr>
                        <a:t>Análisis vertical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351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2018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2019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1" i="0" u="none" strike="noStrike" dirty="0">
                          <a:latin typeface="Arial"/>
                        </a:rPr>
                        <a:t>2020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     18-2019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latin typeface="Arial"/>
                        </a:rPr>
                        <a:t>2019-2020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351"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1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1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1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Ventas netas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3,432,000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5,834,400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7,035,600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70.0%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20.6%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Costos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2,864,000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4,980,000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5,800,000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73.9%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16.5%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Gastos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340,000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720,000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612,960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111.8%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-14.9%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351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UAIIDA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   228,000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   134,400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>
                          <a:latin typeface="Arial"/>
                        </a:rPr>
                        <a:t>     622,640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-41.1%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363.3%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Depr.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18,900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116,960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120,000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518.8%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2.6%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Amort.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D&amp;A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18,900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116,960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120,000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518.8%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2.6%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UAII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209,100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17,440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502,640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-91.7%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2782.1%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Intereses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62,500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176,000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80,000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181.6%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-54.5%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UAI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146,600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158,560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422,640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-208.2%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-366.5%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Impuestos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58,640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  63,424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169,056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-208.2%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-366.5%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UDI ant DP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87,960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  95,136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253,584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-208.2%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-366.5%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Div. Pref.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         -  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50" b="0" i="0" u="none" strike="noStrike">
                        <a:latin typeface="Arial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UDI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87,960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  95,136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253,584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-208.2%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-366.5%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Dividendos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22,000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11,000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55,000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-50.0%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400.0%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7929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latin typeface="Arial"/>
                        </a:rPr>
                        <a:t>Ad. U.R.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  65,960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-    106,136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latin typeface="Arial"/>
                        </a:rPr>
                        <a:t>     198,584 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latin typeface="Arial"/>
                        </a:rPr>
                        <a:t>-260.9%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 dirty="0">
                          <a:latin typeface="Arial"/>
                        </a:rPr>
                        <a:t>-287.1%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454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7661" y="2448306"/>
            <a:ext cx="7543800" cy="30380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PE" dirty="0"/>
              <a:t>• </a:t>
            </a:r>
            <a:r>
              <a:rPr lang="es-PE" b="1" dirty="0"/>
              <a:t>Concepto</a:t>
            </a:r>
            <a:r>
              <a:rPr lang="es-PE" dirty="0"/>
              <a:t>: Capacidad para cumplir con las obligaciones financieras en el corto plazo.</a:t>
            </a:r>
          </a:p>
          <a:p>
            <a:pPr marL="0" indent="0">
              <a:buNone/>
            </a:pPr>
            <a:endParaRPr lang="es-PE" dirty="0"/>
          </a:p>
          <a:p>
            <a:r>
              <a:rPr lang="es-PE" b="1" dirty="0"/>
              <a:t>Razón de circulante: Liquidez General: </a:t>
            </a:r>
            <a:r>
              <a:rPr lang="es-ES_tradnl" altLang="es-MX" dirty="0">
                <a:latin typeface="Times New Roman" panose="02020603050405020304" pitchFamily="18" charset="0"/>
              </a:rPr>
              <a:t>Es una medida relativa de la liquidez de la empresa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Indica cuantos dólares de activos de corto plazo (activo circulante) tengo para hacerle frente a cada dólar de obligaciones de corto plazo (pasivo circulante)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Varía bastante entre industrias, pero es frecuente encontrarse valores entre 0.8 y 2.0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Algunas publicaciones incluso mencionan (incorrectamente) que este indicador debería ser alrededor de 2.0</a:t>
            </a:r>
            <a:endParaRPr lang="es-PE" b="1" dirty="0"/>
          </a:p>
          <a:p>
            <a:pPr marL="0" indent="0">
              <a:buNone/>
            </a:pPr>
            <a:endParaRPr lang="es-PE" b="1" dirty="0"/>
          </a:p>
          <a:p>
            <a:pPr marL="0" indent="0">
              <a:buNone/>
            </a:pPr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liquidez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31667" t="56547" r="33763" b="27014"/>
          <a:stretch/>
        </p:blipFill>
        <p:spPr>
          <a:xfrm>
            <a:off x="3272927" y="4872793"/>
            <a:ext cx="4305597" cy="115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14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595909" y="1945386"/>
            <a:ext cx="7115659" cy="1880771"/>
          </a:xfrm>
        </p:spPr>
        <p:txBody>
          <a:bodyPr>
            <a:normAutofit fontScale="62500" lnSpcReduction="20000"/>
          </a:bodyPr>
          <a:lstStyle/>
          <a:p>
            <a:endParaRPr lang="es-ES_tradnl" altLang="es-MX" dirty="0">
              <a:latin typeface="Times New Roman" panose="02020603050405020304" pitchFamily="18" charset="0"/>
            </a:endParaRPr>
          </a:p>
          <a:p>
            <a:r>
              <a:rPr lang="es-ES_tradnl" altLang="es-MX" b="1" dirty="0">
                <a:latin typeface="Times New Roman" panose="02020603050405020304" pitchFamily="18" charset="0"/>
              </a:rPr>
              <a:t>Razón Acida o prueba ácida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Es un indicador de liquidez mucho más riguroso (ácido) de la liquidez de una empresa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Parte del supuesto que los inventarios no serán liquidados para hacerle frente a las obligaciones de corto plazo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Algunas publicaciones sostienen (incorrectamente) que debería ser mayor que 1.0, pero varía enormemente entre industrias</a:t>
            </a:r>
          </a:p>
          <a:p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liquidez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/>
          <a:srcRect l="28656" t="46541" r="29247" b="38156"/>
          <a:stretch/>
        </p:blipFill>
        <p:spPr>
          <a:xfrm>
            <a:off x="1584049" y="3826157"/>
            <a:ext cx="5773996" cy="118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23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5909" y="2271325"/>
            <a:ext cx="7750277" cy="3143176"/>
          </a:xfrm>
        </p:spPr>
        <p:txBody>
          <a:bodyPr>
            <a:normAutofit/>
          </a:bodyPr>
          <a:lstStyle/>
          <a:p>
            <a:endParaRPr lang="es-ES_tradnl" altLang="es-MX" dirty="0">
              <a:latin typeface="Times New Roman" panose="02020603050405020304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liquidez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28656" t="61376" r="29247" b="20204"/>
          <a:stretch/>
        </p:blipFill>
        <p:spPr>
          <a:xfrm>
            <a:off x="689532" y="2271325"/>
            <a:ext cx="5773996" cy="142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74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PE" b="1" dirty="0"/>
              <a:t>Concepto: </a:t>
            </a:r>
            <a:r>
              <a:rPr lang="es-PE" dirty="0"/>
              <a:t>permiten medir el grado en que una compañía se financia con deuda.</a:t>
            </a:r>
          </a:p>
          <a:p>
            <a:pPr marL="0" indent="0">
              <a:buNone/>
            </a:pPr>
            <a:endParaRPr lang="es-PE" dirty="0"/>
          </a:p>
          <a:p>
            <a:pPr marL="0" indent="0">
              <a:buNone/>
            </a:pPr>
            <a:r>
              <a:rPr lang="es-PE" dirty="0"/>
              <a:t>• A mayor deuda mayor la posibilidad de que se presenten apuros financieros e incluso quiebra.</a:t>
            </a:r>
          </a:p>
          <a:p>
            <a:pPr marL="0" indent="0">
              <a:buNone/>
            </a:pPr>
            <a:endParaRPr lang="es-PE" dirty="0"/>
          </a:p>
          <a:p>
            <a:pPr marL="0" indent="0">
              <a:buNone/>
            </a:pPr>
            <a:r>
              <a:rPr lang="es-PE" dirty="0"/>
              <a:t>• Multiplicador de capital : indica cuánto activo tiene la empresa por cada unidad monetaria de capital.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apalancamiento</a:t>
            </a:r>
          </a:p>
        </p:txBody>
      </p:sp>
    </p:spTree>
    <p:extLst>
      <p:ext uri="{BB962C8B-B14F-4D97-AF65-F5344CB8AC3E}">
        <p14:creationId xmlns:p14="http://schemas.microsoft.com/office/powerpoint/2010/main" val="4097568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apalancamiento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31075" t="39379" r="28763" b="22429"/>
          <a:stretch/>
        </p:blipFill>
        <p:spPr>
          <a:xfrm>
            <a:off x="1555955" y="2427733"/>
            <a:ext cx="5508523" cy="2946617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841053" y="3522980"/>
          <a:ext cx="1953986" cy="49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986">
                  <a:extLst>
                    <a:ext uri="{9D8B030D-6E8A-4147-A177-3AD203B41FA5}">
                      <a16:colId xmlns:a16="http://schemas.microsoft.com/office/drawing/2014/main" val="2883254664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r>
                        <a:rPr lang="es-PE" sz="1400" dirty="0">
                          <a:solidFill>
                            <a:schemeClr val="tx1"/>
                          </a:solidFill>
                        </a:rPr>
                        <a:t>Los bancos aceptan como indicador 1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448858"/>
                  </a:ext>
                </a:extLst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6952765" y="4460493"/>
          <a:ext cx="1953986" cy="49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986">
                  <a:extLst>
                    <a:ext uri="{9D8B030D-6E8A-4147-A177-3AD203B41FA5}">
                      <a16:colId xmlns:a16="http://schemas.microsoft.com/office/drawing/2014/main" val="2883254664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r>
                        <a:rPr lang="es-PE" sz="1400" dirty="0">
                          <a:solidFill>
                            <a:schemeClr val="tx1"/>
                          </a:solidFill>
                        </a:rPr>
                        <a:t>Activo total</a:t>
                      </a:r>
                    </a:p>
                    <a:p>
                      <a:r>
                        <a:rPr lang="es-PE" sz="1400" dirty="0">
                          <a:solidFill>
                            <a:schemeClr val="tx1"/>
                          </a:solidFill>
                        </a:rPr>
                        <a:t>Pasivo</a:t>
                      </a:r>
                      <a:r>
                        <a:rPr lang="es-PE" sz="1400" baseline="0" dirty="0">
                          <a:solidFill>
                            <a:schemeClr val="tx1"/>
                          </a:solidFill>
                        </a:rPr>
                        <a:t> total</a:t>
                      </a:r>
                      <a:endParaRPr lang="es-PE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448858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6971607" y="2679446"/>
          <a:ext cx="1953986" cy="70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986">
                  <a:extLst>
                    <a:ext uri="{9D8B030D-6E8A-4147-A177-3AD203B41FA5}">
                      <a16:colId xmlns:a16="http://schemas.microsoft.com/office/drawing/2014/main" val="288325466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es-PE" sz="1400" dirty="0">
                          <a:solidFill>
                            <a:schemeClr val="tx1"/>
                          </a:solidFill>
                        </a:rPr>
                        <a:t>Pasivo total</a:t>
                      </a:r>
                    </a:p>
                    <a:p>
                      <a:r>
                        <a:rPr lang="es-PE" sz="1400" dirty="0">
                          <a:solidFill>
                            <a:schemeClr val="tx1"/>
                          </a:solidFill>
                        </a:rPr>
                        <a:t>Activo total</a:t>
                      </a:r>
                    </a:p>
                    <a:p>
                      <a:endParaRPr lang="es-PE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448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526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_tradnl" altLang="es-MX" b="1" dirty="0">
                <a:latin typeface="Times New Roman" panose="02020603050405020304" pitchFamily="18" charset="0"/>
              </a:rPr>
              <a:t>Margen sobre ventas (margen neto)</a:t>
            </a:r>
            <a:endParaRPr lang="es-ES_tradnl" altLang="es-MX" dirty="0">
              <a:latin typeface="Times New Roman" panose="02020603050405020304" pitchFamily="18" charset="0"/>
            </a:endParaRP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Cuanto de cada dólar de venta queda en utilidades después de deducir todos los gastos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Representa una evaluación general de la productividad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Varía mucho entre industrias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Es independiente de la inversión realizada por lo que no es una buena medida del rendimiento obtenido por los inversionistas</a:t>
            </a:r>
          </a:p>
          <a:p>
            <a:r>
              <a:rPr lang="es-ES_tradnl" altLang="es-MX" b="1" dirty="0">
                <a:latin typeface="Times New Roman" panose="02020603050405020304" pitchFamily="18" charset="0"/>
              </a:rPr>
              <a:t>Margen bruto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Cuanto de cada dólar de venta queda después de deducir los gastos incurridos en producción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Es un indicador de que tan bien la empresa produce bienes </a:t>
            </a:r>
            <a:r>
              <a:rPr lang="es-ES_tradnl" altLang="es-MX" dirty="0" err="1">
                <a:latin typeface="Times New Roman" panose="02020603050405020304" pitchFamily="18" charset="0"/>
              </a:rPr>
              <a:t>ó</a:t>
            </a:r>
            <a:r>
              <a:rPr lang="es-ES_tradnl" altLang="es-MX" dirty="0">
                <a:latin typeface="Times New Roman" panose="02020603050405020304" pitchFamily="18" charset="0"/>
              </a:rPr>
              <a:t> servicios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Especialmente delicado en empresas manufactureras</a:t>
            </a:r>
          </a:p>
          <a:p>
            <a:r>
              <a:rPr lang="es-ES_tradnl" altLang="es-MX" b="1" dirty="0">
                <a:latin typeface="Times New Roman" panose="02020603050405020304" pitchFamily="18" charset="0"/>
              </a:rPr>
              <a:t>Margen Operativo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Cuanto de cada dólar de venta queda en utilidades después de deducir todos los gastos de operación (fabricación, ventas, administrativos, pero no financieros ni impuestos)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Indica que tan eficientemente opera la empresa como un todo sin preocuparse de su estructura financiera ni de los impuestos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Muy utilizado para evaluar el desempeño de la administración</a:t>
            </a:r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rentabilidad</a:t>
            </a:r>
          </a:p>
        </p:txBody>
      </p:sp>
    </p:spTree>
    <p:extLst>
      <p:ext uri="{BB962C8B-B14F-4D97-AF65-F5344CB8AC3E}">
        <p14:creationId xmlns:p14="http://schemas.microsoft.com/office/powerpoint/2010/main" val="3435451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altLang="es-MX" b="1" dirty="0">
                <a:latin typeface="Times New Roman" panose="02020603050405020304" pitchFamily="18" charset="0"/>
              </a:rPr>
              <a:t>Rendimiento sobre patrimonio (ROE)</a:t>
            </a:r>
            <a:endParaRPr lang="es-ES_tradnl" altLang="es-MX" dirty="0">
              <a:latin typeface="Times New Roman" panose="02020603050405020304" pitchFamily="18" charset="0"/>
            </a:endParaRP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Es la mejor medida del rendimiento obtenido por los dueños de la empresa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A veces se deduce el dividendo preferido de las utilidades netas para obtener el rendimiento obtenido por los accionistas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Debería utilizarse el patrimonio promedio.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Cuan adecuado es depende del nivel de tasas de interés y del riesgo del negocio</a:t>
            </a:r>
          </a:p>
          <a:p>
            <a:pPr marL="477203" lvl="1" indent="0">
              <a:buNone/>
            </a:pPr>
            <a:endParaRPr lang="es-ES_tradnl" altLang="es-MX" dirty="0">
              <a:latin typeface="Times New Roman" panose="02020603050405020304" pitchFamily="18" charset="0"/>
            </a:endParaRPr>
          </a:p>
          <a:p>
            <a:pPr marL="477203" lvl="1" indent="0">
              <a:buNone/>
            </a:pPr>
            <a:endParaRPr lang="es-ES_tradnl" altLang="es-MX" dirty="0">
              <a:latin typeface="Times New Roman" panose="02020603050405020304" pitchFamily="18" charset="0"/>
            </a:endParaRPr>
          </a:p>
          <a:p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rentabilidad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31590" t="54795" r="29711" b="33562"/>
          <a:stretch/>
        </p:blipFill>
        <p:spPr>
          <a:xfrm>
            <a:off x="2216254" y="4130196"/>
            <a:ext cx="4093806" cy="69279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218295" y="4130196"/>
            <a:ext cx="3969584" cy="5909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4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s-PE" u="sng" dirty="0">
                <a:solidFill>
                  <a:srgbClr val="0000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Beneficio Neto</a:t>
            </a:r>
            <a:endParaRPr lang="es-ES" altLang="es-PE" u="sng" dirty="0">
              <a:cs typeface="Times New Roman" panose="02020603050405020304" pitchFamily="18" charset="0"/>
            </a:endParaRPr>
          </a:p>
          <a:p>
            <a:pPr lvl="4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MX" altLang="es-PE" dirty="0">
                <a:solidFill>
                  <a:srgbClr val="0000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altLang="es-PE" dirty="0">
                <a:solidFill>
                  <a:srgbClr val="0000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Patrimonio</a:t>
            </a:r>
            <a:endParaRPr lang="es-ES" altLang="es-PE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6971354" y="4174089"/>
          <a:ext cx="1953986" cy="49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986">
                  <a:extLst>
                    <a:ext uri="{9D8B030D-6E8A-4147-A177-3AD203B41FA5}">
                      <a16:colId xmlns:a16="http://schemas.microsoft.com/office/drawing/2014/main" val="2883254664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r>
                        <a:rPr lang="es-PE" sz="1400" dirty="0">
                          <a:solidFill>
                            <a:schemeClr val="tx1"/>
                          </a:solidFill>
                        </a:rPr>
                        <a:t>Utilidad</a:t>
                      </a:r>
                    </a:p>
                    <a:p>
                      <a:r>
                        <a:rPr lang="es-PE" sz="1400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448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783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altLang="es-MX" b="1" dirty="0">
                <a:latin typeface="Times New Roman" panose="02020603050405020304" pitchFamily="18" charset="0"/>
              </a:rPr>
              <a:t>Rendimiento sobre activo (ROA)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Es una medida de que tan eficientemente la administración emplea los activos que le han sido confiados para generar utilidades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Se utilizan las utilidades antes de intereses pero después de impuestos para aumentar la comparabilidad entre empresas y divisiones (como si la empresa no tuviese deuda)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Debería utilizarse el activo promedio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Existen diferentes formas de calcular esta razón.  Algunos utilizan utilidades antes de intereses e impuestos (UAII) dividido por activos.  Otros simplemente utilidad neta después de impuestos </a:t>
            </a:r>
            <a:r>
              <a:rPr lang="es-ES_tradnl" altLang="es-MX">
                <a:latin typeface="Times New Roman" panose="02020603050405020304" pitchFamily="18" charset="0"/>
              </a:rPr>
              <a:t>dividido por</a:t>
            </a:r>
            <a:endParaRPr lang="es-ES_tradnl" altLang="es-MX" dirty="0">
              <a:latin typeface="Times New Roman" panose="02020603050405020304" pitchFamily="18" charset="0"/>
            </a:endParaRPr>
          </a:p>
          <a:p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rentabilidad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29946" t="37981" r="55777" b="46710"/>
          <a:stretch/>
        </p:blipFill>
        <p:spPr>
          <a:xfrm>
            <a:off x="2659775" y="5533730"/>
            <a:ext cx="1510334" cy="9109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7492" y="5768862"/>
            <a:ext cx="2638932" cy="52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16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altLang="es-MX" dirty="0">
              <a:latin typeface="Times New Roman" panose="02020603050405020304" pitchFamily="18" charset="0"/>
            </a:endParaRPr>
          </a:p>
          <a:p>
            <a:r>
              <a:rPr lang="es-ES_tradnl" altLang="es-MX" b="1" dirty="0">
                <a:latin typeface="Times New Roman" panose="02020603050405020304" pitchFamily="18" charset="0"/>
              </a:rPr>
              <a:t>Rendimiento sobre Inversión Total (ROI)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Es una medida de la rentabilidad que se obtiene por todos los fondos invertidos en la empresa (deuda que devenga intereses y capital aportado por los socios)</a:t>
            </a:r>
          </a:p>
          <a:p>
            <a:pPr marL="614363" lvl="1"/>
            <a:r>
              <a:rPr lang="es-ES_tradnl" altLang="es-MX" b="1" dirty="0"/>
              <a:t> </a:t>
            </a:r>
            <a:r>
              <a:rPr lang="es-ES_tradnl" altLang="es-MX" dirty="0">
                <a:latin typeface="Times New Roman" panose="02020603050405020304" pitchFamily="18" charset="0"/>
              </a:rPr>
              <a:t>Se utilizan las utilidades antes de intereses pero después de impuestos aquí también</a:t>
            </a:r>
          </a:p>
          <a:p>
            <a:pPr marL="614363" lvl="1"/>
            <a:r>
              <a:rPr lang="es-ES_tradnl" altLang="es-MX" dirty="0">
                <a:latin typeface="Times New Roman" panose="02020603050405020304" pitchFamily="18" charset="0"/>
              </a:rPr>
              <a:t>Debería utilizarse la inversión total promedio.</a:t>
            </a:r>
            <a:endParaRPr lang="es-ES_tradnl" altLang="es-MX" b="1" dirty="0"/>
          </a:p>
          <a:p>
            <a:endParaRPr lang="es-PE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Razones de rentabilidad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29946" t="67200" r="56835" b="18485"/>
          <a:stretch/>
        </p:blipFill>
        <p:spPr>
          <a:xfrm>
            <a:off x="2771673" y="5428334"/>
            <a:ext cx="1398436" cy="8518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72901" y="5428334"/>
            <a:ext cx="2638932" cy="52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2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Análisis </a:t>
            </a:r>
            <a:r>
              <a:rPr lang="es-PE" dirty="0" err="1"/>
              <a:t>dupont</a:t>
            </a:r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16611" t="39956" r="39017" b="23600"/>
          <a:stretch/>
        </p:blipFill>
        <p:spPr>
          <a:xfrm>
            <a:off x="1312926" y="2427732"/>
            <a:ext cx="6086094" cy="28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66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altLang="es-PE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Rotación de Existencias: </a:t>
            </a:r>
            <a:r>
              <a:rPr lang="es-ES" altLang="es-PE" sz="1800" dirty="0">
                <a:solidFill>
                  <a:srgbClr val="C1C1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altLang="es-PE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muestra la velocidad (en veces) en que la empresa convierte sus Inventarios en Ventas.</a:t>
            </a:r>
            <a:endParaRPr lang="es-ES" altLang="es-PE" sz="1800" dirty="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s-ES" altLang="es-P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" altLang="es-PE" dirty="0">
              <a:cs typeface="Times New Roman" panose="02020603050405020304" pitchFamily="18" charset="0"/>
            </a:endParaRPr>
          </a:p>
          <a:p>
            <a:pPr lvl="4">
              <a:buFont typeface="Wingdings" panose="05000000000000000000" pitchFamily="2" charset="2"/>
              <a:buNone/>
            </a:pPr>
            <a:endParaRPr lang="es-MX" altLang="es-PE" u="sng" dirty="0">
              <a:solidFill>
                <a:srgbClr val="0000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buFont typeface="Wingdings" panose="05000000000000000000" pitchFamily="2" charset="2"/>
              <a:buNone/>
            </a:pPr>
            <a:r>
              <a:rPr lang="es-MX" altLang="es-PE" u="sng" dirty="0">
                <a:solidFill>
                  <a:srgbClr val="0000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PE" u="sng" dirty="0">
                <a:solidFill>
                  <a:srgbClr val="0000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de las Ventas</a:t>
            </a:r>
            <a:endParaRPr lang="es-ES" altLang="es-PE" u="sng" dirty="0">
              <a:cs typeface="Times New Roman" panose="02020603050405020304" pitchFamily="18" charset="0"/>
            </a:endParaRPr>
          </a:p>
          <a:p>
            <a:pPr lvl="4">
              <a:buFont typeface="Wingdings" panose="05000000000000000000" pitchFamily="2" charset="2"/>
              <a:buNone/>
            </a:pPr>
            <a:r>
              <a:rPr lang="es-ES" altLang="es-PE" dirty="0">
                <a:solidFill>
                  <a:srgbClr val="0000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Existencias</a:t>
            </a:r>
            <a:endParaRPr lang="es-ES" altLang="es-PE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43681" y="261257"/>
            <a:ext cx="5829300" cy="1110343"/>
          </a:xfrm>
        </p:spPr>
        <p:txBody>
          <a:bodyPr>
            <a:normAutofit/>
          </a:bodyPr>
          <a:lstStyle/>
          <a:p>
            <a:r>
              <a:rPr lang="en-US" altLang="es-PE" sz="3300" dirty="0" err="1"/>
              <a:t>Razones</a:t>
            </a:r>
            <a:r>
              <a:rPr lang="en-US" altLang="es-PE" sz="3300" dirty="0"/>
              <a:t> de </a:t>
            </a:r>
            <a:r>
              <a:rPr lang="en-US" altLang="es-PE" sz="3300" dirty="0" err="1"/>
              <a:t>actividad</a:t>
            </a:r>
            <a:r>
              <a:rPr lang="en-US" altLang="es-PE" sz="3300" dirty="0"/>
              <a:t> y </a:t>
            </a:r>
            <a:r>
              <a:rPr lang="en-US" altLang="es-PE" sz="3300" dirty="0" err="1"/>
              <a:t>rotación</a:t>
            </a:r>
            <a:endParaRPr lang="es-ES" altLang="es-PE" sz="3300" dirty="0"/>
          </a:p>
        </p:txBody>
      </p:sp>
      <p:sp>
        <p:nvSpPr>
          <p:cNvPr id="7" name="Rectángulo 6"/>
          <p:cNvSpPr/>
          <p:nvPr/>
        </p:nvSpPr>
        <p:spPr>
          <a:xfrm>
            <a:off x="612058" y="3283359"/>
            <a:ext cx="995516" cy="553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500" b="1" dirty="0">
                <a:solidFill>
                  <a:schemeClr val="tx1"/>
                </a:solidFill>
              </a:rPr>
              <a:t>RE =</a:t>
            </a:r>
          </a:p>
        </p:txBody>
      </p:sp>
    </p:spTree>
    <p:extLst>
      <p:ext uri="{BB962C8B-B14F-4D97-AF65-F5344CB8AC3E}">
        <p14:creationId xmlns:p14="http://schemas.microsoft.com/office/powerpoint/2010/main" val="3440553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1800" b="1" dirty="0"/>
              <a:t>Rotación del activo fijo:  </a:t>
            </a:r>
            <a:r>
              <a:rPr lang="es-PE" sz="1800" dirty="0"/>
              <a:t>Es una medida de la intensidad del capital, una baja rotación implica alta intensidad y viceversa.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43681" y="504184"/>
            <a:ext cx="5829300" cy="5715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s-PE" sz="3300" dirty="0" err="1"/>
              <a:t>Razones</a:t>
            </a:r>
            <a:r>
              <a:rPr lang="en-US" altLang="es-PE" sz="3300" dirty="0"/>
              <a:t> de </a:t>
            </a:r>
            <a:r>
              <a:rPr lang="en-US" altLang="es-PE" sz="3300" dirty="0" err="1"/>
              <a:t>actividad</a:t>
            </a:r>
            <a:r>
              <a:rPr lang="en-US" altLang="es-PE" sz="3300" dirty="0"/>
              <a:t> y </a:t>
            </a:r>
            <a:r>
              <a:rPr lang="en-US" altLang="es-PE" sz="3300" dirty="0" err="1"/>
              <a:t>rotación</a:t>
            </a:r>
            <a:endParaRPr lang="es-ES" altLang="es-PE" sz="3300" dirty="0"/>
          </a:p>
        </p:txBody>
      </p:sp>
      <p:sp>
        <p:nvSpPr>
          <p:cNvPr id="5" name="Rectángulo 4"/>
          <p:cNvSpPr/>
          <p:nvPr/>
        </p:nvSpPr>
        <p:spPr>
          <a:xfrm>
            <a:off x="1045293" y="3585701"/>
            <a:ext cx="995516" cy="553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500" b="1" dirty="0">
                <a:solidFill>
                  <a:schemeClr val="tx1"/>
                </a:solidFill>
              </a:rPr>
              <a:t>RA=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1996" y="3593700"/>
            <a:ext cx="2682290" cy="5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06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NO PAT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628649" y="2967335"/>
            <a:ext cx="85153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222222"/>
                </a:solidFill>
                <a:latin typeface="PT Sans"/>
              </a:rPr>
              <a:t>WACC = (Costo deuda x Participación deuda) + (Costo capital x cok)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06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ROIC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2286000" y="2967335"/>
            <a:ext cx="6217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4000" dirty="0"/>
              <a:t>NOPAT / CAPITAL INVERTIDO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93150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/>
              <a:t>WACC = (Costo deuda x Participación deuda) + (Costo capital x Participación capital)</a:t>
            </a:r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WACC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177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4000" dirty="0"/>
              <a:t>(ROIC – WACC) * CAPITAL INVERTIDO</a:t>
            </a:r>
            <a:endParaRPr lang="en-US" sz="40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EVA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3979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534</TotalTime>
  <Words>1981</Words>
  <Application>Microsoft Office PowerPoint</Application>
  <PresentationFormat>Presentación en pantalla (4:3)</PresentationFormat>
  <Paragraphs>635</Paragraphs>
  <Slides>31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1" baseType="lpstr">
      <vt:lpstr>Arial</vt:lpstr>
      <vt:lpstr>Calibri</vt:lpstr>
      <vt:lpstr>Lucida Sans Unicode</vt:lpstr>
      <vt:lpstr>PT Sans</vt:lpstr>
      <vt:lpstr>Times New Roman</vt:lpstr>
      <vt:lpstr>Verdana</vt:lpstr>
      <vt:lpstr>Wingdings</vt:lpstr>
      <vt:lpstr>Wingdings 2</vt:lpstr>
      <vt:lpstr>Wingdings 3</vt:lpstr>
      <vt:lpstr>Concurrencia</vt:lpstr>
      <vt:lpstr>ANÁLISIS DE ESTADOS FINANCIEROS</vt:lpstr>
      <vt:lpstr>Análisis de estados financieros</vt:lpstr>
      <vt:lpstr>Análisis de estados financieros</vt:lpstr>
      <vt:lpstr>Alcance</vt:lpstr>
      <vt:lpstr>Otros aspectos</vt:lpstr>
      <vt:lpstr>Análisis del estado de resultados </vt:lpstr>
      <vt:lpstr>Análisis del balance</vt:lpstr>
      <vt:lpstr>Limitaciones del análisis</vt:lpstr>
      <vt:lpstr>Formas de análisis</vt:lpstr>
      <vt:lpstr>comparación</vt:lpstr>
      <vt:lpstr>Herramientas de análisis</vt:lpstr>
      <vt:lpstr>Análisis vertical</vt:lpstr>
      <vt:lpstr>Análisis vertical</vt:lpstr>
      <vt:lpstr>Análisis horizontal</vt:lpstr>
      <vt:lpstr>Análisis horizontal</vt:lpstr>
      <vt:lpstr>Razones de liquidez</vt:lpstr>
      <vt:lpstr>Razones de liquidez</vt:lpstr>
      <vt:lpstr>Razones de liquidez</vt:lpstr>
      <vt:lpstr>Razones de apalancamiento</vt:lpstr>
      <vt:lpstr>Razones de apalancamiento</vt:lpstr>
      <vt:lpstr>Razones de rentabilidad</vt:lpstr>
      <vt:lpstr>Razones de rentabilidad</vt:lpstr>
      <vt:lpstr>Razones de rentabilidad</vt:lpstr>
      <vt:lpstr>Razones de rentabilidad</vt:lpstr>
      <vt:lpstr>Análisis dupont</vt:lpstr>
      <vt:lpstr>Razones de actividad y rotación</vt:lpstr>
      <vt:lpstr>Presentación de PowerPoint</vt:lpstr>
      <vt:lpstr>NO PAT</vt:lpstr>
      <vt:lpstr>ROIC</vt:lpstr>
      <vt:lpstr>WACC</vt:lpstr>
      <vt:lpstr>EVA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Coordinación</dc:creator>
  <cp:lastModifiedBy>Helmut Monzon Rosas</cp:lastModifiedBy>
  <cp:revision>28</cp:revision>
  <dcterms:created xsi:type="dcterms:W3CDTF">2017-12-29T13:36:41Z</dcterms:created>
  <dcterms:modified xsi:type="dcterms:W3CDTF">2021-04-06T20:57:36Z</dcterms:modified>
</cp:coreProperties>
</file>